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51"/>
  </p:notesMasterIdLst>
  <p:sldIdLst>
    <p:sldId id="256" r:id="rId2"/>
    <p:sldId id="257" r:id="rId3"/>
    <p:sldId id="270" r:id="rId4"/>
    <p:sldId id="265" r:id="rId5"/>
    <p:sldId id="266" r:id="rId6"/>
    <p:sldId id="267" r:id="rId7"/>
    <p:sldId id="268" r:id="rId8"/>
    <p:sldId id="269" r:id="rId9"/>
    <p:sldId id="272" r:id="rId10"/>
    <p:sldId id="271" r:id="rId11"/>
    <p:sldId id="264" r:id="rId12"/>
    <p:sldId id="273" r:id="rId13"/>
    <p:sldId id="277" r:id="rId14"/>
    <p:sldId id="278" r:id="rId15"/>
    <p:sldId id="274" r:id="rId16"/>
    <p:sldId id="276" r:id="rId17"/>
    <p:sldId id="275" r:id="rId18"/>
    <p:sldId id="258" r:id="rId19"/>
    <p:sldId id="281" r:id="rId20"/>
    <p:sldId id="282" r:id="rId21"/>
    <p:sldId id="280" r:id="rId22"/>
    <p:sldId id="289" r:id="rId23"/>
    <p:sldId id="283" r:id="rId24"/>
    <p:sldId id="284" r:id="rId25"/>
    <p:sldId id="292" r:id="rId26"/>
    <p:sldId id="293" r:id="rId27"/>
    <p:sldId id="294" r:id="rId28"/>
    <p:sldId id="285" r:id="rId29"/>
    <p:sldId id="295" r:id="rId30"/>
    <p:sldId id="286" r:id="rId31"/>
    <p:sldId id="287" r:id="rId32"/>
    <p:sldId id="288" r:id="rId33"/>
    <p:sldId id="290" r:id="rId34"/>
    <p:sldId id="291" r:id="rId35"/>
    <p:sldId id="260" r:id="rId36"/>
    <p:sldId id="308" r:id="rId37"/>
    <p:sldId id="302" r:id="rId38"/>
    <p:sldId id="304" r:id="rId39"/>
    <p:sldId id="310" r:id="rId40"/>
    <p:sldId id="303" r:id="rId41"/>
    <p:sldId id="305" r:id="rId42"/>
    <p:sldId id="306" r:id="rId43"/>
    <p:sldId id="311" r:id="rId44"/>
    <p:sldId id="309" r:id="rId45"/>
    <p:sldId id="307" r:id="rId46"/>
    <p:sldId id="312" r:id="rId47"/>
    <p:sldId id="296" r:id="rId48"/>
    <p:sldId id="300" r:id="rId49"/>
    <p:sldId id="263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on" id="{40765CCC-CF7C-42F9-BF08-2932EF8107B8}">
          <p14:sldIdLst>
            <p14:sldId id="256"/>
            <p14:sldId id="257"/>
          </p14:sldIdLst>
        </p14:section>
        <p14:section name="Areas de desarrollo" id="{151EFB48-01A2-462A-9963-3F02B4D52024}">
          <p14:sldIdLst>
            <p14:sldId id="270"/>
            <p14:sldId id="265"/>
            <p14:sldId id="266"/>
            <p14:sldId id="267"/>
            <p14:sldId id="268"/>
            <p14:sldId id="269"/>
            <p14:sldId id="272"/>
          </p14:sldIdLst>
        </p14:section>
        <p14:section name="Frontend" id="{13EE13E6-4A8B-40EF-BA77-C99211E28F67}">
          <p14:sldIdLst>
            <p14:sldId id="271"/>
            <p14:sldId id="264"/>
            <p14:sldId id="273"/>
            <p14:sldId id="277"/>
            <p14:sldId id="278"/>
            <p14:sldId id="274"/>
            <p14:sldId id="276"/>
            <p14:sldId id="275"/>
          </p14:sldIdLst>
        </p14:section>
        <p14:section name="Diseño y desarrollo" id="{6655CBF3-B23B-4463-AC81-C7B80DD3098C}">
          <p14:sldIdLst>
            <p14:sldId id="258"/>
            <p14:sldId id="281"/>
            <p14:sldId id="282"/>
          </p14:sldIdLst>
        </p14:section>
        <p14:section name="Diseño" id="{DD933812-4791-4489-B62F-5A1D57F01E23}">
          <p14:sldIdLst>
            <p14:sldId id="280"/>
            <p14:sldId id="289"/>
            <p14:sldId id="283"/>
            <p14:sldId id="284"/>
            <p14:sldId id="292"/>
            <p14:sldId id="293"/>
            <p14:sldId id="294"/>
            <p14:sldId id="285"/>
            <p14:sldId id="295"/>
            <p14:sldId id="286"/>
            <p14:sldId id="287"/>
            <p14:sldId id="288"/>
            <p14:sldId id="290"/>
            <p14:sldId id="291"/>
          </p14:sldIdLst>
        </p14:section>
        <p14:section name="Tendencias" id="{ABAFF9B7-B767-43B4-A827-40B71C51EE9F}">
          <p14:sldIdLst>
            <p14:sldId id="260"/>
            <p14:sldId id="308"/>
            <p14:sldId id="302"/>
            <p14:sldId id="304"/>
            <p14:sldId id="310"/>
            <p14:sldId id="303"/>
            <p14:sldId id="305"/>
            <p14:sldId id="306"/>
            <p14:sldId id="311"/>
            <p14:sldId id="309"/>
            <p14:sldId id="307"/>
            <p14:sldId id="312"/>
            <p14:sldId id="296"/>
            <p14:sldId id="30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D"/>
    <a:srgbClr val="3F185B"/>
    <a:srgbClr val="009644"/>
    <a:srgbClr val="00823B"/>
    <a:srgbClr val="007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A03F-EB87-4DBA-BB62-211A93CF94F1}" type="datetimeFigureOut">
              <a:rPr lang="es-MX" smtClean="0"/>
              <a:t>12/08/2023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2E094-FE63-413E-A1A0-CD98543D0B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19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243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1703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9833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Equilibrio (simetría, asimetría, radial)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Contraste, patrones, equilibrio y jerarquías aplicadas al color, forma, tamaño, tipografía</a:t>
            </a: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https://es.wix.com/blog/2018/08/principios-del-diseno-aplicados-a-la-web/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58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33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Las fuentes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sans-serif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(sin remates) como Arial y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Helvetica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son ampliamente utilizadas en diseño web debido a su legibilidad en pantallas.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1" i="0" dirty="0">
                <a:effectLst/>
                <a:latin typeface="Söhne"/>
              </a:rPr>
              <a:t>Jerarquía: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Las tipografías se utilizan para crear jerarquía visual en el diseño.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pueden usar tamaños, pesos y estilos diferentes para resaltar elementos clave y guiar la atención del lector.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Combinación: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Combinar diferentes tipografías de manera efectiva puede mejorar la estética y la coherencia del diseño.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deben considerar aspectos como la compatibilidad de estilos y la armonía visual.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897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Diseño de Interfaz de Usuario (UI)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Diseño de Experiencia de Usuario (UX)</a:t>
            </a:r>
          </a:p>
          <a:p>
            <a:endParaRPr lang="es-ES" b="1" i="0" dirty="0">
              <a:effectLst/>
              <a:latin typeface="Söhne"/>
            </a:endParaRPr>
          </a:p>
          <a:p>
            <a:r>
              <a:rPr lang="es-ES" b="1" i="0" dirty="0">
                <a:effectLst/>
                <a:latin typeface="Söhne"/>
              </a:rPr>
              <a:t>Además del diseño de UI u UX existen otras áreas del diseño fundamentales en la creación de productos digitales:</a:t>
            </a:r>
          </a:p>
          <a:p>
            <a:r>
              <a:rPr lang="es-ES" b="0" i="0" dirty="0">
                <a:effectLst/>
                <a:latin typeface="Söhne"/>
              </a:rPr>
              <a:t>Diseño de Contenido (Content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ES" b="0" i="0" dirty="0">
                <a:effectLst/>
                <a:latin typeface="Söhne"/>
              </a:rPr>
              <a:t>Diseño de Datos (Data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MX" b="0" i="0" dirty="0">
                <a:effectLst/>
                <a:latin typeface="Söhne"/>
              </a:rPr>
              <a:t>Diseño de Branding Digital (Digital Branding </a:t>
            </a:r>
            <a:r>
              <a:rPr lang="es-MX" b="0" i="0" dirty="0" err="1">
                <a:effectLst/>
                <a:latin typeface="Söhne"/>
              </a:rPr>
              <a:t>Design</a:t>
            </a:r>
            <a:r>
              <a:rPr lang="es-MX" b="0" i="0" dirty="0">
                <a:effectLst/>
                <a:latin typeface="Söhne"/>
              </a:rPr>
              <a:t>)</a:t>
            </a:r>
            <a:endParaRPr lang="es-ES" b="0" i="0" dirty="0">
              <a:effectLst/>
              <a:latin typeface="Söhne"/>
            </a:endParaRPr>
          </a:p>
          <a:p>
            <a:r>
              <a:rPr lang="es-ES" b="0" i="0" dirty="0">
                <a:effectLst/>
                <a:latin typeface="Söhne"/>
              </a:rPr>
              <a:t>Diseño de Iconografía y Gráficos (</a:t>
            </a:r>
            <a:r>
              <a:rPr lang="es-ES" b="0" i="0" dirty="0" err="1">
                <a:effectLst/>
                <a:latin typeface="Söhne"/>
              </a:rPr>
              <a:t>Icon</a:t>
            </a:r>
            <a:r>
              <a:rPr lang="es-ES" b="0" i="0" dirty="0">
                <a:effectLst/>
                <a:latin typeface="Söhne"/>
              </a:rPr>
              <a:t> and </a:t>
            </a:r>
            <a:r>
              <a:rPr lang="es-ES" b="0" i="0" dirty="0" err="1">
                <a:effectLst/>
                <a:latin typeface="Söhne"/>
              </a:rPr>
              <a:t>Graphic</a:t>
            </a:r>
            <a:r>
              <a:rPr lang="es-ES" b="0" i="0" dirty="0">
                <a:effectLst/>
                <a:latin typeface="Söhne"/>
              </a:rPr>
              <a:t>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ES" b="0" i="0" dirty="0">
                <a:effectLst/>
                <a:latin typeface="Söhne"/>
              </a:rPr>
              <a:t>Diseño de Realidad Virtual y Aumentada (VR/AR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ES" b="0" i="0" dirty="0">
                <a:effectLst/>
                <a:latin typeface="Söhne"/>
              </a:rPr>
              <a:t>Diseño de Interacción (</a:t>
            </a:r>
            <a:r>
              <a:rPr lang="es-ES" b="0" i="0" dirty="0" err="1">
                <a:effectLst/>
                <a:latin typeface="Söhne"/>
              </a:rPr>
              <a:t>Interaction</a:t>
            </a:r>
            <a:r>
              <a:rPr lang="es-ES" b="0" i="0" dirty="0">
                <a:effectLst/>
                <a:latin typeface="Söhne"/>
              </a:rPr>
              <a:t>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ES" b="0" i="0" dirty="0">
                <a:effectLst/>
                <a:latin typeface="Söhne"/>
              </a:rPr>
              <a:t>Diseño de Servicios (</a:t>
            </a:r>
            <a:r>
              <a:rPr lang="es-ES" b="0" i="0" dirty="0" err="1">
                <a:effectLst/>
                <a:latin typeface="Söhne"/>
              </a:rPr>
              <a:t>Service</a:t>
            </a:r>
            <a:r>
              <a:rPr lang="es-ES" b="0" i="0" dirty="0">
                <a:effectLst/>
                <a:latin typeface="Söhne"/>
              </a:rPr>
              <a:t>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</a:p>
          <a:p>
            <a:r>
              <a:rPr lang="es-ES" b="0" i="0" dirty="0">
                <a:effectLst/>
                <a:latin typeface="Söhne"/>
              </a:rPr>
              <a:t>Diseño de Juegos (</a:t>
            </a:r>
            <a:r>
              <a:rPr lang="es-ES" b="0" i="0" dirty="0" err="1">
                <a:effectLst/>
                <a:latin typeface="Söhne"/>
              </a:rPr>
              <a:t>Game</a:t>
            </a:r>
            <a:r>
              <a:rPr lang="es-ES" b="0" i="0" dirty="0">
                <a:effectLst/>
                <a:latin typeface="Söhne"/>
              </a:rPr>
              <a:t> </a:t>
            </a:r>
            <a:r>
              <a:rPr lang="es-ES" b="0" i="0" dirty="0" err="1">
                <a:effectLst/>
                <a:latin typeface="Söhne"/>
              </a:rPr>
              <a:t>Design</a:t>
            </a:r>
            <a:r>
              <a:rPr lang="es-ES" b="0" i="0" dirty="0">
                <a:effectLst/>
                <a:latin typeface="Söhne"/>
              </a:rPr>
              <a:t>)</a:t>
            </a:r>
            <a:endParaRPr lang="es-MX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61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Diferenciando entre diseño UI y UX.</a:t>
            </a:r>
          </a:p>
          <a:p>
            <a:pPr marL="171450" indent="-171450" algn="l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Cómo crear diseños atractivos y coherentes que sean visualmente agradables.</a:t>
            </a:r>
          </a:p>
          <a:p>
            <a:pPr marL="171450" indent="-171450" algn="l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Uso de herramientas para generar paletas de colores y seleccionar tipografía.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270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Importancia de la empatía con los usuarios y la comprensión de sus necesidades.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Creación de flujos de usuario intuitivos y experiencias centradas en el usuario.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Incorporación de principios de usabilidad y accesibilidad en el diseño.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Numero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clicks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para realizar una tarea.</a:t>
            </a:r>
          </a:p>
          <a:p>
            <a:endParaRPr lang="es-MX" dirty="0"/>
          </a:p>
          <a:p>
            <a:r>
              <a:rPr lang="es-MX" dirty="0"/>
              <a:t>Otras áreas:</a:t>
            </a:r>
          </a:p>
          <a:p>
            <a:r>
              <a:rPr lang="es-ES" b="1" i="0" dirty="0">
                <a:effectLst/>
                <a:latin typeface="Söhne"/>
              </a:rPr>
              <a:t>Diseño de Interacción (</a:t>
            </a:r>
            <a:r>
              <a:rPr lang="es-ES" b="1" i="0" dirty="0" err="1">
                <a:effectLst/>
                <a:latin typeface="Söhne"/>
              </a:rPr>
              <a:t>Interaction</a:t>
            </a:r>
            <a:r>
              <a:rPr lang="es-ES" b="1" i="0" dirty="0">
                <a:effectLst/>
                <a:latin typeface="Söhne"/>
              </a:rPr>
              <a:t> </a:t>
            </a:r>
            <a:r>
              <a:rPr lang="es-ES" b="1" i="0" dirty="0" err="1">
                <a:effectLst/>
                <a:latin typeface="Söhne"/>
              </a:rPr>
              <a:t>Design</a:t>
            </a:r>
            <a:endParaRPr lang="es-ES" b="1" i="0" dirty="0">
              <a:effectLst/>
              <a:latin typeface="Söhne"/>
            </a:endParaRPr>
          </a:p>
          <a:p>
            <a:r>
              <a:rPr lang="es-ES" b="1" i="0" dirty="0">
                <a:effectLst/>
                <a:latin typeface="Söhne"/>
              </a:rPr>
              <a:t>Diseño de Contenido (Content </a:t>
            </a:r>
            <a:r>
              <a:rPr lang="es-ES" b="1" i="0" dirty="0" err="1">
                <a:effectLst/>
                <a:latin typeface="Söhne"/>
              </a:rPr>
              <a:t>Design</a:t>
            </a:r>
            <a:r>
              <a:rPr lang="es-ES" b="1" i="0" dirty="0">
                <a:effectLst/>
                <a:latin typeface="Söhne"/>
              </a:rPr>
              <a:t>)</a:t>
            </a:r>
          </a:p>
          <a:p>
            <a:r>
              <a:rPr lang="es-ES" b="1" i="0" dirty="0">
                <a:effectLst/>
                <a:latin typeface="Söhne"/>
              </a:rPr>
              <a:t>Diseño de Animación (</a:t>
            </a:r>
            <a:r>
              <a:rPr lang="es-ES" b="1" i="0" dirty="0" err="1">
                <a:effectLst/>
                <a:latin typeface="Söhne"/>
              </a:rPr>
              <a:t>Motion</a:t>
            </a:r>
            <a:r>
              <a:rPr lang="es-ES" b="1" i="0" dirty="0">
                <a:effectLst/>
                <a:latin typeface="Söhne"/>
              </a:rPr>
              <a:t> </a:t>
            </a:r>
            <a:r>
              <a:rPr lang="es-ES" b="1" i="0" dirty="0" err="1">
                <a:effectLst/>
                <a:latin typeface="Söhne"/>
              </a:rPr>
              <a:t>Design</a:t>
            </a:r>
            <a:r>
              <a:rPr lang="es-ES" b="1" i="0" dirty="0">
                <a:effectLst/>
                <a:latin typeface="Söhne"/>
              </a:rPr>
              <a:t>)</a:t>
            </a:r>
          </a:p>
          <a:p>
            <a:r>
              <a:rPr lang="es-ES" b="1" i="0" dirty="0">
                <a:effectLst/>
                <a:latin typeface="Söhne"/>
              </a:rPr>
              <a:t>Diseño de Iconografía y Gráficos (</a:t>
            </a:r>
            <a:r>
              <a:rPr lang="es-ES" b="1" i="0" dirty="0" err="1">
                <a:effectLst/>
                <a:latin typeface="Söhne"/>
              </a:rPr>
              <a:t>Icon</a:t>
            </a:r>
            <a:r>
              <a:rPr lang="es-ES" b="1" i="0" dirty="0">
                <a:effectLst/>
                <a:latin typeface="Söhne"/>
              </a:rPr>
              <a:t> and </a:t>
            </a:r>
            <a:r>
              <a:rPr lang="es-ES" b="1" i="0" dirty="0" err="1">
                <a:effectLst/>
                <a:latin typeface="Söhne"/>
              </a:rPr>
              <a:t>Graphic</a:t>
            </a:r>
            <a:r>
              <a:rPr lang="es-ES" b="1" i="0" dirty="0">
                <a:effectLst/>
                <a:latin typeface="Söhne"/>
              </a:rPr>
              <a:t> </a:t>
            </a:r>
            <a:r>
              <a:rPr lang="es-ES" b="1" i="0" dirty="0" err="1">
                <a:effectLst/>
                <a:latin typeface="Söhne"/>
              </a:rPr>
              <a:t>Design</a:t>
            </a:r>
            <a:r>
              <a:rPr lang="es-ES" b="1" i="0" dirty="0">
                <a:effectLst/>
                <a:latin typeface="Söhne"/>
              </a:rPr>
              <a:t>)</a:t>
            </a:r>
          </a:p>
          <a:p>
            <a:r>
              <a:rPr lang="es-ES" b="1" i="0" dirty="0">
                <a:effectLst/>
                <a:latin typeface="Söhne"/>
              </a:rPr>
              <a:t>Diseño de Datos (Data </a:t>
            </a:r>
            <a:r>
              <a:rPr lang="es-ES" b="1" i="0" dirty="0" err="1">
                <a:effectLst/>
                <a:latin typeface="Söhne"/>
              </a:rPr>
              <a:t>Design</a:t>
            </a:r>
            <a:r>
              <a:rPr lang="es-ES" b="1" i="0" dirty="0">
                <a:effectLst/>
                <a:latin typeface="Söhne"/>
              </a:rPr>
              <a:t>)</a:t>
            </a:r>
          </a:p>
          <a:p>
            <a:r>
              <a:rPr lang="es-MX" b="1" i="0" dirty="0">
                <a:effectLst/>
                <a:latin typeface="Söhne"/>
              </a:rPr>
              <a:t>Diseño de Branding Digital (Digital Branding </a:t>
            </a:r>
            <a:r>
              <a:rPr lang="es-MX" b="1" i="0" dirty="0" err="1">
                <a:effectLst/>
                <a:latin typeface="Söhne"/>
              </a:rPr>
              <a:t>Design</a:t>
            </a:r>
            <a:r>
              <a:rPr lang="es-MX" b="1" i="0" dirty="0">
                <a:effectLst/>
                <a:latin typeface="Söhne"/>
              </a:rPr>
              <a:t>)</a:t>
            </a:r>
            <a:endParaRPr lang="es-ES" b="1" i="0" dirty="0">
              <a:effectLst/>
              <a:latin typeface="Söhn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315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MX" dirty="0"/>
              <a:t>Donde ver tendencias en diseño web, ver una pagina.</a:t>
            </a:r>
          </a:p>
          <a:p>
            <a:pPr marL="171450" indent="-171450">
              <a:buFontTx/>
              <a:buChar char="-"/>
            </a:pPr>
            <a:endParaRPr lang="es-MX" dirty="0"/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Herramientas de diseño populares utilizadas por profesionales.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66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i="0" dirty="0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es-MX" b="1" i="0" dirty="0" err="1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Keep</a:t>
            </a:r>
            <a:r>
              <a:rPr lang="es-MX" b="1" i="0" dirty="0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s-MX" b="1" i="0" dirty="0" err="1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it</a:t>
            </a:r>
            <a:r>
              <a:rPr lang="es-MX" b="1" i="0" dirty="0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 simple, </a:t>
            </a:r>
            <a:r>
              <a:rPr lang="es-MX" b="1" i="0" dirty="0" err="1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Stupid</a:t>
            </a:r>
            <a:r>
              <a:rPr lang="es-MX" b="1" i="0" dirty="0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!”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b="1" i="0" dirty="0">
              <a:solidFill>
                <a:srgbClr val="0A2138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i="0" dirty="0">
                <a:solidFill>
                  <a:srgbClr val="0A2138"/>
                </a:solidFill>
                <a:effectLst/>
                <a:latin typeface="Lato" panose="020F0502020204030203" pitchFamily="34" charset="0"/>
              </a:rPr>
              <a:t>Ejemplo de tendencias: </a:t>
            </a:r>
            <a:r>
              <a:rPr lang="es-MX" dirty="0"/>
              <a:t>gradientes, </a:t>
            </a:r>
            <a:r>
              <a:rPr lang="es-MX" dirty="0" err="1"/>
              <a:t>cards</a:t>
            </a:r>
            <a:r>
              <a:rPr lang="es-MX" dirty="0"/>
              <a:t> de </a:t>
            </a:r>
            <a:r>
              <a:rPr lang="es-MX" dirty="0" err="1"/>
              <a:t>info</a:t>
            </a:r>
            <a:r>
              <a:rPr lang="es-MX" dirty="0"/>
              <a:t>, </a:t>
            </a:r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mode</a:t>
            </a:r>
            <a:r>
              <a:rPr lang="es-MX" dirty="0"/>
              <a:t>, realidad aumentada, IA</a:t>
            </a:r>
            <a:endParaRPr lang="es-MX" b="1" i="0" dirty="0">
              <a:solidFill>
                <a:srgbClr val="0A2138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154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https://www.freelancermap.com/blog/es/tech-stack-tecnologico/</a:t>
            </a:r>
          </a:p>
          <a:p>
            <a:endParaRPr lang="es-MX" dirty="0"/>
          </a:p>
          <a:p>
            <a:r>
              <a:rPr lang="es-MX" dirty="0"/>
              <a:t>https://qawithexperts.com/article/technology/what-is-full-stack-web-development-and-its-advantage/301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4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las siguientes diapositivas se presenta los resultados varias bolsas de trabajo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136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https://www.statista.com/statistics/793628/worldwide-developer-survey-most-used-languages/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2592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https://www.statista.com/statistics/1124699/worldwide-developer-survey-most-used-frameworks-web/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0836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https://www.glassdoor.com.mx/Sueldos/desarrollador-de-front-end-sueldo-SRCH_KO0,26.htm</a:t>
            </a:r>
          </a:p>
          <a:p>
            <a:r>
              <a:rPr lang="es-MX" dirty="0"/>
              <a:t>https://mx.talent.com/salary?job=desarrollador+frontend</a:t>
            </a:r>
          </a:p>
          <a:p>
            <a:r>
              <a:rPr lang="es-MX" dirty="0"/>
              <a:t>https://mx.indeed.com/career/programador-front-end/salaries?from=top_sb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383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https://www.glassdoor.com.mx/Sueldos/desarrollador-de-backend-sueldo-SRCH_KO0,24.htm</a:t>
            </a:r>
          </a:p>
          <a:p>
            <a:r>
              <a:rPr lang="es-MX" dirty="0"/>
              <a:t>https://mx.talent.com/salary?job=desarrollador+backend</a:t>
            </a:r>
          </a:p>
          <a:p>
            <a:r>
              <a:rPr lang="es-MX" dirty="0"/>
              <a:t>https://mx.indeed.com/career/backend-developer/salaries?from=top_sb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7925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https://www.glassdoor.com.mx/Sueldos/desarrollador-fullstack-sueldo-SRCH_KO0,23.htm</a:t>
            </a:r>
          </a:p>
          <a:p>
            <a:r>
              <a:rPr lang="es-MX" dirty="0"/>
              <a:t>https://mx.talent.com/salary?job=desarrollador+fullstack</a:t>
            </a:r>
          </a:p>
          <a:p>
            <a:r>
              <a:rPr lang="es-MX" dirty="0"/>
              <a:t>https://mx.indeed.com/career/desarrollador-de-software/salaries?from=top_sb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8260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75467"/>
                </a:solidFill>
                <a:effectLst/>
                <a:latin typeface="Inter"/>
              </a:rPr>
              <a:t>Hireline</a:t>
            </a: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 </a:t>
            </a:r>
          </a:p>
          <a:p>
            <a:r>
              <a:rPr lang="es-MX" dirty="0"/>
              <a:t>https://hireline.io/mx/estudio-mercado-laboral-y-empleos-de-ti-mexico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315,000 profesionales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437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https://mx.talent.com/salary?job=desarrollador+angular</a:t>
            </a:r>
          </a:p>
          <a:p>
            <a:r>
              <a:rPr lang="es-MX" dirty="0"/>
              <a:t>https://mx.talent.com/salary?job=desarrollador+react</a:t>
            </a:r>
          </a:p>
          <a:p>
            <a:r>
              <a:rPr lang="es-MX" dirty="0"/>
              <a:t>https://mx.talent.com/salary?job=desarrollador+VUE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659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75467"/>
                </a:solidFill>
                <a:effectLst/>
                <a:latin typeface="Inter"/>
              </a:rPr>
              <a:t>Hireline</a:t>
            </a: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 </a:t>
            </a:r>
          </a:p>
          <a:p>
            <a:r>
              <a:rPr lang="es-MX" dirty="0"/>
              <a:t>https://hireline.io/mx/estudio-mercado-laboral-y-empleos-de-ti-mexico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315,000 profesionales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7012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75467"/>
                </a:solidFill>
                <a:effectLst/>
                <a:latin typeface="Inter"/>
              </a:rPr>
              <a:t>Hireline</a:t>
            </a: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 </a:t>
            </a:r>
          </a:p>
          <a:p>
            <a:r>
              <a:rPr lang="es-MX" dirty="0"/>
              <a:t>https://hireline.io/mx/estudio-mercado-laboral-y-empleos-de-ti-mexico</a:t>
            </a:r>
          </a:p>
          <a:p>
            <a:r>
              <a:rPr lang="es-ES" b="0" i="0" dirty="0">
                <a:solidFill>
                  <a:srgbClr val="475467"/>
                </a:solidFill>
                <a:effectLst/>
                <a:latin typeface="Inter"/>
              </a:rPr>
              <a:t>según el Reporte del Mercado Laboral de TI 2022 de </a:t>
            </a:r>
            <a:r>
              <a:rPr lang="es-ES" b="0" i="0" dirty="0" err="1">
                <a:solidFill>
                  <a:srgbClr val="475467"/>
                </a:solidFill>
                <a:effectLst/>
                <a:latin typeface="Inter"/>
              </a:rPr>
              <a:t>Hireline</a:t>
            </a: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475467"/>
                </a:solidFill>
                <a:effectLst/>
                <a:latin typeface="Inter"/>
              </a:rPr>
              <a:t>315,000 profesionales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594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747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Frameworks: </a:t>
            </a:r>
            <a:r>
              <a:rPr lang="es-ES" sz="1200" dirty="0"/>
              <a:t>conjunto estructurado de herramientas, bibliotecas y patrones de diseño que proporcionan una base para desarrollar apps de manera más eficiente y organizada</a:t>
            </a:r>
          </a:p>
          <a:p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/>
              <a:t>AI y ML</a:t>
            </a:r>
            <a:r>
              <a:rPr lang="es-ES" sz="1200" dirty="0"/>
              <a:t>: para agilizar desarrollo, revisión de código, </a:t>
            </a:r>
            <a:r>
              <a:rPr lang="es-ES" sz="1200" dirty="0" err="1"/>
              <a:t>chatbots</a:t>
            </a:r>
            <a:endParaRPr lang="es-ES" sz="1200" dirty="0"/>
          </a:p>
          <a:p>
            <a:endParaRPr lang="es-MX" dirty="0"/>
          </a:p>
          <a:p>
            <a:r>
              <a:rPr lang="es-ES" b="1" dirty="0" err="1"/>
              <a:t>Progressive</a:t>
            </a:r>
            <a:r>
              <a:rPr lang="es-ES" b="1" dirty="0"/>
              <a:t> Web Apps</a:t>
            </a:r>
            <a:r>
              <a:rPr lang="es-ES" dirty="0"/>
              <a:t>: modo offline y las notificaciones </a:t>
            </a:r>
            <a:r>
              <a:rPr lang="es-ES" dirty="0" err="1"/>
              <a:t>push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IA</a:t>
            </a:r>
            <a:r>
              <a:rPr lang="es-ES" dirty="0"/>
              <a:t>: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automatizar tareas complejas, tomar decisiones basadas en datos, procesar lenguaje natural, realizar análisis de datos</a:t>
            </a:r>
          </a:p>
          <a:p>
            <a:endParaRPr lang="es-ES" dirty="0"/>
          </a:p>
          <a:p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ML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clasificación de imágenes, la predicción de comportamientos de usuarios y la personalización de contenido.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Dev: agilizar desarrollo, revisión de código, </a:t>
            </a:r>
            <a:r>
              <a:rPr lang="es-ES" sz="1200" dirty="0" err="1"/>
              <a:t>chatbots</a:t>
            </a:r>
            <a:endParaRPr lang="es-ES" dirty="0"/>
          </a:p>
          <a:p>
            <a:endParaRPr lang="es-MX" dirty="0"/>
          </a:p>
          <a:p>
            <a:r>
              <a:rPr lang="es-MX" dirty="0"/>
              <a:t>https://www.startechup.com/es/blog/frontend-development-trends-2023/#:~:text=Los%20desarrolladores%20de%20frontend%20tienen,servidor%20se%20hizo%20menos%20com%C3%BAn.</a:t>
            </a:r>
          </a:p>
          <a:p>
            <a:r>
              <a:rPr lang="es-MX" dirty="0"/>
              <a:t>https://recluit.com/tendencias-para-el-desarrollo-front-end-en-2023/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78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https://platzi.com/clases/2008-html-css/31054-que-es-el-frontend/</a:t>
            </a:r>
          </a:p>
          <a:p>
            <a:endParaRPr lang="es-MX" dirty="0"/>
          </a:p>
          <a:p>
            <a:r>
              <a:rPr lang="es-MX" dirty="0"/>
              <a:t>https://rockcontent.com/es/blog/front-end-y-back-end/</a:t>
            </a:r>
          </a:p>
          <a:p>
            <a:endParaRPr lang="es-MX" dirty="0"/>
          </a:p>
          <a:p>
            <a:r>
              <a:rPr lang="es-MX" dirty="0"/>
              <a:t>https://levelup.gitconnected.com/web-development-basics-frontend-backend-full-stack-5411406e1e36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043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i="0" dirty="0">
              <a:solidFill>
                <a:srgbClr val="E2EEFF"/>
              </a:solidFill>
              <a:effectLst/>
              <a:latin typeface="Google Sans"/>
            </a:endParaRPr>
          </a:p>
          <a:p>
            <a:r>
              <a:rPr lang="es-ES" b="0" i="0" dirty="0">
                <a:solidFill>
                  <a:srgbClr val="E2EEFF"/>
                </a:solidFill>
                <a:effectLst/>
                <a:latin typeface="Google Sans"/>
              </a:rPr>
              <a:t>El código limpio es el sello distintivo de un ingeniero de software de calidad</a:t>
            </a: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</a:p>
          <a:p>
            <a:endParaRPr lang="es-ES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Un código limpio puede ser la diferencia entre malgastar miles de pesos en un proyecto o hacerlo bien a la primera. </a:t>
            </a:r>
          </a:p>
          <a:p>
            <a:endParaRPr lang="es-ES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Código fácil de mantener.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18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Habilidades </a:t>
            </a:r>
            <a:r>
              <a:rPr lang="es-MX" dirty="0" err="1"/>
              <a:t>core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351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https://medium.com/@zuci_systems/guide-on-software-development-life-cycle-94995cbd0143</a:t>
            </a:r>
          </a:p>
          <a:p>
            <a:endParaRPr lang="es-MX" dirty="0"/>
          </a:p>
          <a:p>
            <a:r>
              <a:rPr lang="es-MX" dirty="0"/>
              <a:t>https://www.thinkful.com/blog/front-end-developer-skills/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866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27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Los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wireframes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centran en la estructura y el flujo, mientras que los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mockups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 centran en la apariencia visual y el diseño final.</a:t>
            </a:r>
            <a:endParaRPr lang="es-MX" b="1" i="0" dirty="0">
              <a:effectLst/>
              <a:latin typeface="Söhne"/>
            </a:endParaRPr>
          </a:p>
          <a:p>
            <a:endParaRPr lang="es-MX" b="1" i="0" dirty="0">
              <a:effectLst/>
              <a:latin typeface="Söhne"/>
            </a:endParaRPr>
          </a:p>
          <a:p>
            <a:r>
              <a:rPr lang="es-MX" b="1" i="0" dirty="0">
                <a:effectLst/>
                <a:latin typeface="Söhne"/>
              </a:rPr>
              <a:t>Wireframes: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Representaciones básicas y esquemáticas de una interfaz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centran en la disposición y estructura de los elementos 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No incluyen detalles de diseño visual, como colores, tipografía o elementos gráficos.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Comunica la estructura y el flujo de una interfaz de manera rápida y sin distracciones visuales.</a:t>
            </a:r>
          </a:p>
          <a:p>
            <a:pPr marL="171450" indent="-171450">
              <a:buFontTx/>
              <a:buChar char="-"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>
              <a:buFontTx/>
              <a:buNone/>
            </a:pPr>
            <a:r>
              <a:rPr lang="es-MX" b="1" i="0" dirty="0">
                <a:effectLst/>
                <a:latin typeface="Söhne"/>
              </a:rPr>
              <a:t>Mockups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Representaciones más detalladas y visuales de una interfaz.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Incluyen elementos de diseño, como colores, tipografía, gráficos e imágenes, que dan una idea clara de cómo se verá el producto final.</a:t>
            </a:r>
          </a:p>
          <a:p>
            <a:pPr marL="171450" indent="-171450">
              <a:buFontTx/>
              <a:buChar char="-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Sirve para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tomar decisiones sobre el diseño.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b="1" i="0" dirty="0">
                <a:effectLst/>
                <a:latin typeface="Söhne"/>
              </a:rPr>
              <a:t>Prototipo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Un prototipo es una versión interactiva y funcional de una interfaz digital.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Permite a los usuarios interactuar con la interfaz como si fuera real, pero con datos generalmente fijos.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utiliza para probar y validar la usabilidad y la experiencia del usuario antes de la implementación completa.</a:t>
            </a:r>
          </a:p>
          <a:p>
            <a:pPr marL="171450" indent="-171450">
              <a:buFontTx/>
              <a:buChar char="-"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728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6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ketch.com/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s://colorhunt.co/" TargetMode="External"/><Relationship Id="rId7" Type="http://schemas.openxmlformats.org/officeDocument/2006/relationships/hyperlink" Target="https://www.figma.com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" TargetMode="External"/><Relationship Id="rId11" Type="http://schemas.openxmlformats.org/officeDocument/2006/relationships/hyperlink" Target="https://dribbble.com/shots" TargetMode="External"/><Relationship Id="rId5" Type="http://schemas.openxmlformats.org/officeDocument/2006/relationships/hyperlink" Target="https://coolors.co/" TargetMode="External"/><Relationship Id="rId10" Type="http://schemas.openxmlformats.org/officeDocument/2006/relationships/hyperlink" Target="https://www.awwwards.com/" TargetMode="External"/><Relationship Id="rId4" Type="http://schemas.openxmlformats.org/officeDocument/2006/relationships/hyperlink" Target="https://paletton.com/" TargetMode="External"/><Relationship Id="rId9" Type="http://schemas.openxmlformats.org/officeDocument/2006/relationships/hyperlink" Target="https://balsamiq.com/wireframes/" TargetMode="External"/><Relationship Id="rId1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C065D0C-0F49-65D2-0376-3FD7AC5AB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 b="17138"/>
          <a:stretch/>
        </p:blipFill>
        <p:spPr>
          <a:xfrm>
            <a:off x="20" y="-1"/>
            <a:ext cx="12191979" cy="5063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2806FE-F8D2-7EE8-0577-09541755F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233419"/>
          </a:xfrm>
        </p:spPr>
        <p:txBody>
          <a:bodyPr anchor="t">
            <a:normAutofit/>
          </a:bodyPr>
          <a:lstStyle/>
          <a:p>
            <a:r>
              <a:rPr lang="es-MX" dirty="0"/>
              <a:t>Introducción al desarrollo frontend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BBB683-F40F-B6F0-8DE5-287C5001B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60043"/>
            <a:ext cx="9524999" cy="564596"/>
          </a:xfrm>
        </p:spPr>
        <p:txBody>
          <a:bodyPr anchor="ctr">
            <a:normAutofit/>
          </a:bodyPr>
          <a:lstStyle/>
          <a:p>
            <a:r>
              <a:rPr lang="es-MX" sz="2000" dirty="0"/>
              <a:t>ING. JANETH MONTERO</a:t>
            </a:r>
          </a:p>
        </p:txBody>
      </p:sp>
    </p:spTree>
    <p:extLst>
      <p:ext uri="{BB962C8B-B14F-4D97-AF65-F5344CB8AC3E}">
        <p14:creationId xmlns:p14="http://schemas.microsoft.com/office/powerpoint/2010/main" val="336186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210632-10B2-9370-8999-D234C86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¿Qué es y como está conformado el frontend?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D43A6D-23F5-D7FF-5B3C-AA70DC560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77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838FE-3DC1-1039-64DA-B3F28049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0"/>
            <a:ext cx="5901573" cy="738909"/>
          </a:xfrm>
        </p:spPr>
        <p:txBody>
          <a:bodyPr anchor="b">
            <a:normAutofit/>
          </a:bodyPr>
          <a:lstStyle/>
          <a:p>
            <a:r>
              <a:rPr lang="es-ES" dirty="0"/>
              <a:t>frontend 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080D20-C1DB-2828-9906-465FCB42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1870049"/>
            <a:ext cx="5901574" cy="4073551"/>
          </a:xfrm>
        </p:spPr>
        <p:txBody>
          <a:bodyPr>
            <a:normAutofit/>
          </a:bodyPr>
          <a:lstStyle/>
          <a:p>
            <a:r>
              <a:rPr lang="es-ES" dirty="0"/>
              <a:t>Es la Interfaz gráfica con la que el usuario interactúa en una página web.</a:t>
            </a:r>
          </a:p>
          <a:p>
            <a:r>
              <a:rPr lang="es-ES" dirty="0"/>
              <a:t>Está integrado por los estilos y funcionalidades que cargan los navegadores y todos aquellos elementos, colores, formas, diseños adaptados a los dispositivos para que los usuarios pueden navegar y consumir contenido.</a:t>
            </a:r>
          </a:p>
          <a:p>
            <a:endParaRPr lang="es-ES" b="1" dirty="0"/>
          </a:p>
        </p:txBody>
      </p:sp>
      <p:pic>
        <p:nvPicPr>
          <p:cNvPr id="9220" name="Picture 4" descr="UI/UX Design: A Comprehensive Exploration for Frontend Developers -  Annexbyte">
            <a:extLst>
              <a:ext uri="{FF2B5EF4-FFF2-40B4-BE49-F238E27FC236}">
                <a16:creationId xmlns:a16="http://schemas.microsoft.com/office/drawing/2014/main" id="{23758DB5-BA82-B803-48A0-0A734BDC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49" y="1787752"/>
            <a:ext cx="4422576" cy="29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37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B4BC1-BC0F-1DC8-4225-30BAC732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el desarrollador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D9297-6143-FF26-0CD2-FF89D341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Su objetivo es conseguir que la página sea intuitiva, funcional y estética para los usuarios.</a:t>
            </a:r>
          </a:p>
          <a:p>
            <a:r>
              <a:rPr lang="es-ES" dirty="0"/>
              <a:t>Es el encargado de: </a:t>
            </a:r>
          </a:p>
          <a:p>
            <a:pPr lvl="1"/>
            <a:r>
              <a:rPr lang="es-ES" dirty="0"/>
              <a:t>Convertir el diseño UX/UI en realidad.</a:t>
            </a:r>
            <a:endParaRPr lang="es-MX" dirty="0"/>
          </a:p>
          <a:p>
            <a:pPr lvl="1"/>
            <a:r>
              <a:rPr lang="es-ES" dirty="0"/>
              <a:t>Crear, mantener y optimizar sitios web. </a:t>
            </a:r>
          </a:p>
          <a:p>
            <a:pPr lvl="1"/>
            <a:r>
              <a:rPr lang="es-ES" dirty="0"/>
              <a:t>Adaptar el diseño a distintos dispositivos. </a:t>
            </a:r>
          </a:p>
          <a:p>
            <a:pPr lvl="1"/>
            <a:r>
              <a:rPr lang="es-ES" dirty="0"/>
              <a:t>Garantizar la usabilidad al usuario.</a:t>
            </a:r>
          </a:p>
          <a:p>
            <a:pPr lvl="1"/>
            <a:r>
              <a:rPr lang="es-ES" dirty="0"/>
              <a:t>Mejorar las velocidades de carga.</a:t>
            </a:r>
          </a:p>
          <a:p>
            <a:pPr lvl="1"/>
            <a:r>
              <a:rPr lang="es-ES" dirty="0"/>
              <a:t>Asegurar la accesibilidad.</a:t>
            </a:r>
            <a:endParaRPr lang="es-MX" dirty="0"/>
          </a:p>
          <a:p>
            <a:pPr lvl="1"/>
            <a:r>
              <a:rPr lang="es-MX" dirty="0"/>
              <a:t>Asegurar que el sitio web sea </a:t>
            </a:r>
            <a:r>
              <a:rPr lang="es-MX" dirty="0" err="1"/>
              <a:t>cross</a:t>
            </a:r>
            <a:r>
              <a:rPr lang="es-MX" dirty="0"/>
              <a:t>-browser, </a:t>
            </a:r>
            <a:r>
              <a:rPr lang="es-MX" dirty="0" err="1"/>
              <a:t>cross-platform</a:t>
            </a:r>
            <a:r>
              <a:rPr lang="es-MX" dirty="0"/>
              <a:t> y </a:t>
            </a:r>
            <a:r>
              <a:rPr lang="es-MX" dirty="0" err="1"/>
              <a:t>cross-device</a:t>
            </a:r>
            <a:r>
              <a:rPr lang="es-MX" dirty="0"/>
              <a:t>.</a:t>
            </a:r>
            <a:endParaRPr lang="es-ES" dirty="0"/>
          </a:p>
        </p:txBody>
      </p:sp>
      <p:pic>
        <p:nvPicPr>
          <p:cNvPr id="4" name="Picture 4" descr="Développement web front-end ou back-end : quelle est la différence ? -  IKIGAÏ Groupe">
            <a:extLst>
              <a:ext uri="{FF2B5EF4-FFF2-40B4-BE49-F238E27FC236}">
                <a16:creationId xmlns:a16="http://schemas.microsoft.com/office/drawing/2014/main" id="{A8AAE126-419A-9E25-797C-5D500E52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158" y="2837899"/>
            <a:ext cx="3151068" cy="23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9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AB597-8EE9-AD72-8700-A13EA919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Hard</a:t>
            </a:r>
            <a:r>
              <a:rPr lang="es-MX" dirty="0"/>
              <a:t> </a:t>
            </a:r>
            <a:r>
              <a:rPr lang="es-MX" dirty="0" err="1"/>
              <a:t>Skills</a:t>
            </a:r>
            <a:r>
              <a:rPr lang="es-MX" dirty="0"/>
              <a:t> del desarrollador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414DC6-7A1E-E9D8-7872-69E258085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983602"/>
            <a:ext cx="4991100" cy="4351338"/>
          </a:xfrm>
        </p:spPr>
        <p:txBody>
          <a:bodyPr>
            <a:normAutofit lnSpcReduction="10000"/>
          </a:bodyPr>
          <a:lstStyle/>
          <a:p>
            <a:r>
              <a:rPr lang="es-MX" b="1" dirty="0">
                <a:solidFill>
                  <a:srgbClr val="00B050"/>
                </a:solidFill>
              </a:rPr>
              <a:t>HTML</a:t>
            </a:r>
          </a:p>
          <a:p>
            <a:r>
              <a:rPr lang="es-MX" b="1" dirty="0">
                <a:solidFill>
                  <a:srgbClr val="00B050"/>
                </a:solidFill>
              </a:rPr>
              <a:t>CSS</a:t>
            </a:r>
          </a:p>
          <a:p>
            <a:r>
              <a:rPr lang="es-MX" b="1" dirty="0">
                <a:solidFill>
                  <a:srgbClr val="00B050"/>
                </a:solidFill>
              </a:rPr>
              <a:t>JavaScript</a:t>
            </a:r>
          </a:p>
          <a:p>
            <a:r>
              <a:rPr lang="es-MX" dirty="0"/>
              <a:t>Accesibilidad</a:t>
            </a:r>
          </a:p>
          <a:p>
            <a:r>
              <a:rPr lang="es-MX" dirty="0"/>
              <a:t>Diseño responsivo (Responsive)</a:t>
            </a:r>
          </a:p>
          <a:p>
            <a:r>
              <a:rPr lang="es-MX" dirty="0"/>
              <a:t>Preprocesadores de CSS</a:t>
            </a:r>
          </a:p>
          <a:p>
            <a:r>
              <a:rPr lang="es-MX" dirty="0"/>
              <a:t>CSS </a:t>
            </a:r>
            <a:r>
              <a:rPr lang="es-MX" dirty="0" err="1"/>
              <a:t>frameworks</a:t>
            </a:r>
            <a:endParaRPr lang="es-MX" dirty="0"/>
          </a:p>
          <a:p>
            <a:r>
              <a:rPr lang="es-MX" dirty="0"/>
              <a:t>JavaScript </a:t>
            </a:r>
            <a:r>
              <a:rPr lang="es-MX" dirty="0" err="1"/>
              <a:t>frameworks</a:t>
            </a:r>
            <a:endParaRPr lang="es-MX" dirty="0"/>
          </a:p>
          <a:p>
            <a:r>
              <a:rPr lang="es-MX" dirty="0"/>
              <a:t>Sistemas de control de versiones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DC01F1-F7C6-260E-32BE-21CF04E5A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1983602"/>
            <a:ext cx="5657088" cy="4351338"/>
          </a:xfrm>
        </p:spPr>
        <p:txBody>
          <a:bodyPr>
            <a:normAutofit lnSpcReduction="10000"/>
          </a:bodyPr>
          <a:lstStyle/>
          <a:p>
            <a:r>
              <a:rPr lang="es-MX" dirty="0"/>
              <a:t>Optimización de rendimiento web (Web Performance)</a:t>
            </a:r>
          </a:p>
          <a:p>
            <a:r>
              <a:rPr lang="es-ES" dirty="0"/>
              <a:t>Herramientas de desarrollo de navegadores </a:t>
            </a:r>
            <a:r>
              <a:rPr lang="es-MX" dirty="0"/>
              <a:t>(Browser </a:t>
            </a:r>
            <a:r>
              <a:rPr lang="es-MX" dirty="0" err="1"/>
              <a:t>DevTools</a:t>
            </a:r>
            <a:r>
              <a:rPr lang="es-MX" dirty="0"/>
              <a:t>)</a:t>
            </a:r>
          </a:p>
          <a:p>
            <a:r>
              <a:rPr lang="es-MX" dirty="0"/>
              <a:t>Herramientas de compilación y automatización (</a:t>
            </a:r>
            <a:r>
              <a:rPr lang="es-MX" dirty="0" err="1"/>
              <a:t>Building</a:t>
            </a:r>
            <a:r>
              <a:rPr lang="es-MX" dirty="0"/>
              <a:t> and </a:t>
            </a:r>
            <a:r>
              <a:rPr lang="es-MX" dirty="0" err="1"/>
              <a:t>automation</a:t>
            </a:r>
            <a:r>
              <a:rPr lang="es-MX" dirty="0"/>
              <a:t> </a:t>
            </a:r>
            <a:r>
              <a:rPr lang="es-MX" dirty="0" err="1"/>
              <a:t>tools</a:t>
            </a:r>
            <a:r>
              <a:rPr lang="es-MX" dirty="0"/>
              <a:t>)</a:t>
            </a:r>
          </a:p>
          <a:p>
            <a:r>
              <a:rPr lang="es-MX" dirty="0" err="1"/>
              <a:t>Testing</a:t>
            </a:r>
            <a:r>
              <a:rPr lang="es-MX" dirty="0"/>
              <a:t> y </a:t>
            </a:r>
            <a:r>
              <a:rPr lang="es-MX" dirty="0" err="1"/>
              <a:t>debugging</a:t>
            </a:r>
            <a:endParaRPr lang="es-MX" dirty="0"/>
          </a:p>
          <a:p>
            <a:r>
              <a:rPr lang="es-MX" dirty="0"/>
              <a:t>Web </a:t>
            </a:r>
            <a:r>
              <a:rPr lang="es-MX" dirty="0" err="1"/>
              <a:t>Components</a:t>
            </a:r>
            <a:endParaRPr lang="es-MX" dirty="0"/>
          </a:p>
          <a:p>
            <a:r>
              <a:rPr lang="es-MX" dirty="0"/>
              <a:t>Teorías de diseño y composición.</a:t>
            </a:r>
          </a:p>
          <a:p>
            <a:endParaRPr lang="es-MX" dirty="0"/>
          </a:p>
        </p:txBody>
      </p:sp>
      <p:pic>
        <p:nvPicPr>
          <p:cNvPr id="5" name="Picture 2" descr="What is Front-End Web Development? - Trio Developers">
            <a:extLst>
              <a:ext uri="{FF2B5EF4-FFF2-40B4-BE49-F238E27FC236}">
                <a16:creationId xmlns:a16="http://schemas.microsoft.com/office/drawing/2014/main" id="{AB87E448-C7B5-90D8-0003-9A13D43B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697" y="4657471"/>
            <a:ext cx="2192958" cy="128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3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FC5A5-8B9A-4538-391A-7D81C998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Soft</a:t>
            </a:r>
            <a:r>
              <a:rPr lang="es-MX" dirty="0"/>
              <a:t> </a:t>
            </a:r>
            <a:r>
              <a:rPr lang="es-MX" dirty="0" err="1"/>
              <a:t>skills</a:t>
            </a:r>
            <a:r>
              <a:rPr lang="es-MX" dirty="0"/>
              <a:t> del desarrollar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B3CDF-50E7-E174-9B93-268ABC0C1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Resolución de problemas</a:t>
            </a:r>
          </a:p>
          <a:p>
            <a:r>
              <a:rPr lang="es-MX" dirty="0"/>
              <a:t>Comunicación </a:t>
            </a:r>
          </a:p>
          <a:p>
            <a:r>
              <a:rPr lang="es-MX" dirty="0"/>
              <a:t>Creatividad</a:t>
            </a:r>
          </a:p>
          <a:p>
            <a:r>
              <a:rPr lang="es-MX" dirty="0"/>
              <a:t>Organización</a:t>
            </a:r>
          </a:p>
          <a:p>
            <a:r>
              <a:rPr lang="es-MX" dirty="0"/>
              <a:t>Atención al detalle</a:t>
            </a:r>
          </a:p>
          <a:p>
            <a:r>
              <a:rPr lang="es-MX" dirty="0"/>
              <a:t>Adaptabilidad al cambio</a:t>
            </a:r>
          </a:p>
          <a:p>
            <a:r>
              <a:rPr lang="es-MX" dirty="0"/>
              <a:t>Actualización constante</a:t>
            </a:r>
          </a:p>
          <a:p>
            <a:r>
              <a:rPr lang="es-MX" dirty="0"/>
              <a:t>Servicio al Cliente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595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636B6-55AB-9E48-D326-F59F73A7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8399265" cy="1147053"/>
          </a:xfrm>
        </p:spPr>
        <p:txBody>
          <a:bodyPr>
            <a:normAutofit fontScale="90000"/>
          </a:bodyPr>
          <a:lstStyle/>
          <a:p>
            <a:r>
              <a:rPr lang="es-MX" dirty="0"/>
              <a:t>El frontend en el ciclo de vida del desarrollo de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24754-38DE-335E-E73A-7EA3E1810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2095500"/>
            <a:ext cx="5665302" cy="384810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¿Dónde se ubica en el ciclo de vida del desarrollo de software?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Una vez que se ha definido el diseño, el desarrollador frontend deberá mantener comunicación eficaz durante todas las iteraciones o </a:t>
            </a:r>
            <a:r>
              <a:rPr lang="es-ES" b="1" dirty="0" err="1">
                <a:solidFill>
                  <a:srgbClr val="00B050"/>
                </a:solidFill>
              </a:rPr>
              <a:t>sprints</a:t>
            </a:r>
            <a:r>
              <a:rPr lang="es-ES" b="1" dirty="0">
                <a:solidFill>
                  <a:srgbClr val="00B050"/>
                </a:solidFill>
              </a:rPr>
              <a:t> con las áreas de diseño (UX), implementación (backend) y </a:t>
            </a:r>
            <a:r>
              <a:rPr lang="es-ES" b="1" dirty="0" err="1">
                <a:solidFill>
                  <a:srgbClr val="00B050"/>
                </a:solidFill>
              </a:rPr>
              <a:t>testing</a:t>
            </a:r>
            <a:r>
              <a:rPr lang="es-ES" b="1" dirty="0">
                <a:solidFill>
                  <a:srgbClr val="00B050"/>
                </a:solidFill>
              </a:rPr>
              <a:t>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A96001-0745-1113-2EB6-B627E83B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17" y="1794753"/>
            <a:ext cx="4549211" cy="454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28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6D051-FBE3-D84F-3F1A-9746DE08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Comunicación del desarrollador frontend con 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C23A2A-3499-E659-CCF7-DF4F6297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Project Manager</a:t>
            </a:r>
          </a:p>
          <a:p>
            <a:r>
              <a:rPr lang="es-ES" dirty="0"/>
              <a:t>Analista de negocio</a:t>
            </a:r>
          </a:p>
          <a:p>
            <a:r>
              <a:rPr lang="es-ES" dirty="0"/>
              <a:t>Arquitecto de software</a:t>
            </a:r>
          </a:p>
          <a:p>
            <a:r>
              <a:rPr lang="es-ES" dirty="0"/>
              <a:t>Diseñadores UI/UX</a:t>
            </a:r>
          </a:p>
          <a:p>
            <a:r>
              <a:rPr lang="es-ES" dirty="0"/>
              <a:t>Líder de equipo</a:t>
            </a:r>
          </a:p>
          <a:p>
            <a:r>
              <a:rPr lang="es-ES" b="1" dirty="0">
                <a:solidFill>
                  <a:srgbClr val="00B050"/>
                </a:solidFill>
              </a:rPr>
              <a:t>Desarrolladores Frontend</a:t>
            </a:r>
          </a:p>
          <a:p>
            <a:r>
              <a:rPr lang="es-ES" dirty="0"/>
              <a:t>Desarrolladores de Backend</a:t>
            </a:r>
          </a:p>
          <a:p>
            <a:r>
              <a:rPr lang="es-ES" dirty="0" err="1"/>
              <a:t>Testing</a:t>
            </a:r>
            <a:endParaRPr lang="es-ES" dirty="0"/>
          </a:p>
          <a:p>
            <a:r>
              <a:rPr lang="es-ES" dirty="0"/>
              <a:t>El Scrum Master</a:t>
            </a:r>
          </a:p>
        </p:txBody>
      </p:sp>
    </p:spTree>
    <p:extLst>
      <p:ext uri="{BB962C8B-B14F-4D97-AF65-F5344CB8AC3E}">
        <p14:creationId xmlns:p14="http://schemas.microsoft.com/office/powerpoint/2010/main" val="42508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FAE30-9A26-334A-B466-E5E4272A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Comunicación con el backend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42D6DFA-5139-F7CC-81AC-47BDE93C352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52371" y="2095500"/>
            <a:ext cx="6306213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/>
              <a:t>El frontend y el backend se comunican entre ellos, utilizando solicitudes HTTP, las solicitudes HTTP son enviadas desde el frontend al backend con la finalidad de transferir datos ingresados por el usuario o recuperar información de la base de datos.</a:t>
            </a:r>
          </a:p>
          <a:p>
            <a:r>
              <a:rPr lang="es-ES" dirty="0"/>
              <a:t>Usualmente las solicitudes se hacen a una API.</a:t>
            </a:r>
          </a:p>
          <a:p>
            <a:r>
              <a:rPr lang="es-ES" dirty="0"/>
              <a:t>Esta comunicación puede darse a </a:t>
            </a:r>
            <a:r>
              <a:rPr lang="es-ES" dirty="0" err="1"/>
              <a:t>traves</a:t>
            </a:r>
            <a:r>
              <a:rPr lang="es-ES" dirty="0"/>
              <a:t> de documentación o reuniones dedicadas a integración.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AD7CBE8-F56D-6F0A-21B1-9FB9D63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84" y="2174594"/>
            <a:ext cx="4770533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60694-3B49-113E-79C6-6BE4B2B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Diseño y Desarrollo frontend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720D6-6005-549C-DB6A-2A07285E9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¿Qué haremos en este curso?</a:t>
            </a:r>
          </a:p>
          <a:p>
            <a:pPr marL="457200" indent="-4572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291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43E416-77C9-9846-568B-39F5A9C9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89486"/>
            <a:ext cx="4119654" cy="2233134"/>
          </a:xfrm>
        </p:spPr>
        <p:txBody>
          <a:bodyPr>
            <a:normAutofit fontScale="90000"/>
          </a:bodyPr>
          <a:lstStyle/>
          <a:p>
            <a:r>
              <a:rPr lang="es-MX" dirty="0"/>
              <a:t>COMPARATIVA DE DISEÑO Y DESARROLLO FRONTEND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8F3287A-21C7-7D7B-5629-61197C9E0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848708"/>
            <a:ext cx="4119654" cy="1974501"/>
          </a:xfrm>
        </p:spPr>
        <p:txBody>
          <a:bodyPr/>
          <a:lstStyle/>
          <a:p>
            <a:r>
              <a:rPr lang="es-ES" dirty="0"/>
              <a:t>Ambas son esenciales. El diseño se centra en la estética, la usabilidad y la experiencia del usuario, creando la apariencia visual y la interacción. El desarrollo se encarga de traducir esos diseños en código funcional e interactivo. 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8D3E875-508A-134D-67A9-2B33F99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69" y="389486"/>
            <a:ext cx="7298931" cy="6468514"/>
          </a:xfrm>
          <a:prstGeom prst="rect">
            <a:avLst/>
          </a:prstGeom>
        </p:spPr>
      </p:pic>
      <p:pic>
        <p:nvPicPr>
          <p:cNvPr id="1028" name="Picture 4" descr="¿Que-es-mejor-Backend-o-Frontend?">
            <a:extLst>
              <a:ext uri="{FF2B5EF4-FFF2-40B4-BE49-F238E27FC236}">
                <a16:creationId xmlns:a16="http://schemas.microsoft.com/office/drawing/2014/main" id="{FECFDAD9-26D0-6017-4941-B6E7C4F6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97" y="4562615"/>
            <a:ext cx="3434488" cy="19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3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55D4E-DBDE-5934-8D65-D6ED45E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41376"/>
            <a:ext cx="9314588" cy="815340"/>
          </a:xfrm>
        </p:spPr>
        <p:txBody>
          <a:bodyPr>
            <a:normAutofit/>
          </a:bodyPr>
          <a:lstStyle/>
          <a:p>
            <a:r>
              <a:rPr lang="es-ES" dirty="0"/>
              <a:t>¿Qué haremos en este curso?</a:t>
            </a:r>
            <a:endParaRPr lang="es-MX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0EAAC07-5EC6-18D3-331F-A748B350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68" y="1621536"/>
            <a:ext cx="838646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0C9AAF13-F1BC-30EA-5EE8-96AD8184CB27}"/>
              </a:ext>
            </a:extLst>
          </p:cNvPr>
          <p:cNvSpPr txBox="1">
            <a:spLocks/>
          </p:cNvSpPr>
          <p:nvPr/>
        </p:nvSpPr>
        <p:spPr>
          <a:xfrm>
            <a:off x="2412592" y="5627370"/>
            <a:ext cx="5794148" cy="99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 b="1" dirty="0"/>
              <a:t>APRENDER A DESARROLLAR PAGINAS WEB.</a:t>
            </a:r>
          </a:p>
          <a:p>
            <a:pPr algn="ctr"/>
            <a:r>
              <a:rPr lang="es-MX" sz="2000" b="1" dirty="0">
                <a:solidFill>
                  <a:srgbClr val="00B050"/>
                </a:solidFill>
              </a:rPr>
              <a:t>QUE SE EJECUTAN DEL LADO DEL CLIENTE.</a:t>
            </a:r>
          </a:p>
          <a:p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261424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C615A5-5966-669E-8687-4533D75A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Importancia de la colaboración entre diseñadores y desarrolladores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CC0D9D5-6DB2-5C83-CF47-3DB7A363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Formas de comunicación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0DD737B-5B63-E051-6255-A22B8EB73D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Reuniones iniciales.</a:t>
            </a:r>
          </a:p>
          <a:p>
            <a:r>
              <a:rPr lang="es-MX" dirty="0"/>
              <a:t>Revisiones de diseño.</a:t>
            </a:r>
          </a:p>
          <a:p>
            <a:r>
              <a:rPr lang="es-MX" b="1" dirty="0"/>
              <a:t>Documentación</a:t>
            </a:r>
            <a:r>
              <a:rPr lang="es-MX" dirty="0"/>
              <a:t> con especificaciones claras.</a:t>
            </a:r>
          </a:p>
          <a:p>
            <a:r>
              <a:rPr lang="es-MX" dirty="0"/>
              <a:t>Colaboración continua.</a:t>
            </a:r>
          </a:p>
          <a:p>
            <a:r>
              <a:rPr lang="es-MX" dirty="0"/>
              <a:t>Retroalimentación y Ajustes (viabilidad técnica).</a:t>
            </a:r>
          </a:p>
          <a:p>
            <a:r>
              <a:rPr lang="es-MX" dirty="0"/>
              <a:t>Herramientas de colaboración.</a:t>
            </a:r>
          </a:p>
          <a:p>
            <a:r>
              <a:rPr lang="es-MX" b="1" dirty="0"/>
              <a:t>Comprender limitaciones técnicas.</a:t>
            </a:r>
          </a:p>
          <a:p>
            <a:r>
              <a:rPr lang="es-MX" dirty="0"/>
              <a:t>Validación conjunta.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D583578-731C-3055-BB23-A44C53D7F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En resumen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F92EFE5-A76C-2E99-7077-0C030A14F8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La comunicación abierta y la colaboración entre el diseñador frontend y el programador frontend son fundamentales para garantizar que el diseño se traduzca de manera efectiva en experiencias de usuario excepcionales, funcionales y visualmente atractivas.</a:t>
            </a:r>
            <a:endParaRPr lang="es-MX" dirty="0"/>
          </a:p>
        </p:txBody>
      </p:sp>
      <p:pic>
        <p:nvPicPr>
          <p:cNvPr id="14338" name="Picture 2" descr="10 Ways to Improve Design Collaboration with Developers">
            <a:extLst>
              <a:ext uri="{FF2B5EF4-FFF2-40B4-BE49-F238E27FC236}">
                <a16:creationId xmlns:a16="http://schemas.microsoft.com/office/drawing/2014/main" id="{36672A79-2CF5-2DAD-97BC-E8A46F57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928" y="4685572"/>
            <a:ext cx="3386294" cy="18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9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9B3FF86-99AB-9FDE-1FC5-3A6A94F8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Fundamentos de DISEÑO</a:t>
            </a:r>
          </a:p>
        </p:txBody>
      </p:sp>
    </p:spTree>
    <p:extLst>
      <p:ext uri="{BB962C8B-B14F-4D97-AF65-F5344CB8AC3E}">
        <p14:creationId xmlns:p14="http://schemas.microsoft.com/office/powerpoint/2010/main" val="350733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A34F7-3373-7918-559A-2349196F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0"/>
            <a:ext cx="10625229" cy="1147053"/>
          </a:xfrm>
        </p:spPr>
        <p:txBody>
          <a:bodyPr/>
          <a:lstStyle/>
          <a:p>
            <a:r>
              <a:rPr lang="es-MX" dirty="0"/>
              <a:t>Elementos del 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BCA58-F637-F324-AA9E-DA1214B91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344275"/>
            <a:ext cx="5151874" cy="5314037"/>
          </a:xfrm>
        </p:spPr>
        <p:txBody>
          <a:bodyPr>
            <a:normAutofit lnSpcReduction="10000"/>
          </a:bodyPr>
          <a:lstStyle/>
          <a:p>
            <a:r>
              <a:rPr lang="es-MX" dirty="0"/>
              <a:t>Diseño de la Interfaz</a:t>
            </a:r>
          </a:p>
          <a:p>
            <a:r>
              <a:rPr lang="es-MX" dirty="0"/>
              <a:t>Diseño Visual</a:t>
            </a:r>
          </a:p>
          <a:p>
            <a:r>
              <a:rPr lang="es-MX" dirty="0"/>
              <a:t>Composición y Espaciado</a:t>
            </a:r>
          </a:p>
          <a:p>
            <a:r>
              <a:rPr lang="es-MX" i="0" dirty="0">
                <a:effectLst/>
              </a:rPr>
              <a:t>Imágenes y Gráficos</a:t>
            </a:r>
          </a:p>
          <a:p>
            <a:r>
              <a:rPr lang="es-MX" dirty="0"/>
              <a:t>Iconografía</a:t>
            </a:r>
          </a:p>
          <a:p>
            <a:r>
              <a:rPr lang="es-MX" dirty="0"/>
              <a:t>Tipografía</a:t>
            </a:r>
          </a:p>
          <a:p>
            <a:r>
              <a:rPr lang="es-MX" dirty="0"/>
              <a:t>Animaciones y Transiciones</a:t>
            </a:r>
          </a:p>
          <a:p>
            <a:r>
              <a:rPr lang="es-MX" dirty="0"/>
              <a:t>Interacción Visual</a:t>
            </a:r>
          </a:p>
          <a:p>
            <a:r>
              <a:rPr lang="es-MX" dirty="0"/>
              <a:t>Jerarquía Visual</a:t>
            </a:r>
          </a:p>
          <a:p>
            <a:r>
              <a:rPr lang="es-MX" dirty="0"/>
              <a:t>Responsive </a:t>
            </a:r>
            <a:r>
              <a:rPr lang="es-MX" dirty="0" err="1"/>
              <a:t>Design</a:t>
            </a:r>
            <a:endParaRPr lang="es-MX" dirty="0"/>
          </a:p>
          <a:p>
            <a:r>
              <a:rPr lang="es-MX" dirty="0"/>
              <a:t>Prototipado</a:t>
            </a:r>
          </a:p>
          <a:p>
            <a:endParaRPr lang="es-MX" dirty="0"/>
          </a:p>
        </p:txBody>
      </p:sp>
      <p:pic>
        <p:nvPicPr>
          <p:cNvPr id="3074" name="Picture 2" descr="Acerkate Tecnologías - Diferencias entre diseño web y desarrollo web">
            <a:extLst>
              <a:ext uri="{FF2B5EF4-FFF2-40B4-BE49-F238E27FC236}">
                <a16:creationId xmlns:a16="http://schemas.microsoft.com/office/drawing/2014/main" id="{7803B515-C61F-4411-0972-5A8D55EA2F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60" y="1149565"/>
            <a:ext cx="6482179" cy="53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12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7F0B8B7-5730-D0B7-A168-2EEC6392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75" y="321127"/>
            <a:ext cx="10625229" cy="749726"/>
          </a:xfrm>
        </p:spPr>
        <p:txBody>
          <a:bodyPr/>
          <a:lstStyle/>
          <a:p>
            <a:r>
              <a:rPr lang="es-MX" dirty="0"/>
              <a:t>Principios del diseño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FA3A695-D9E7-92B8-F362-63263F551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75" y="1371600"/>
            <a:ext cx="10620855" cy="38481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Equilibrio: </a:t>
            </a:r>
            <a:r>
              <a:rPr lang="es-ES" dirty="0"/>
              <a:t>Lograr una distribución visualmente equilibrada de los elementos en una composición.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Contraste: </a:t>
            </a:r>
            <a:r>
              <a:rPr lang="es-ES" dirty="0"/>
              <a:t>Crear diferencias notables entre elementos para generar interés y destacar contenido importante.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Patrones: </a:t>
            </a:r>
            <a:r>
              <a:rPr lang="es-ES" dirty="0"/>
              <a:t>Utilizar patrones y repeticiones de elementos para crear coherencia y unificar el diseño.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Alineación: </a:t>
            </a:r>
            <a:r>
              <a:rPr lang="es-ES" dirty="0"/>
              <a:t>Asegurar que los elementos estén correctamente alineados con respecto a otros elementos o a un sistema de rejilla.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Proximidad: </a:t>
            </a:r>
            <a:r>
              <a:rPr lang="es-ES" dirty="0"/>
              <a:t>Agrupar elementos visualmente relacionados para lograr organización y claridad.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Jerarquía: </a:t>
            </a:r>
            <a:r>
              <a:rPr lang="es-ES" dirty="0"/>
              <a:t>Organizar elementos para guiar la mirada del espectador y establecer una estructura de información.</a:t>
            </a: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rgbClr val="00B050"/>
                </a:solidFill>
              </a:rPr>
              <a:t>Espacio en blanco </a:t>
            </a:r>
            <a:r>
              <a:rPr lang="es-ES" dirty="0"/>
              <a:t>(negativo): Usar el espacio vacío intencionadamente para mejorar la legibilidad y resaltar elementos clave.</a:t>
            </a:r>
          </a:p>
          <a:p>
            <a:pPr marL="457200" indent="-457200">
              <a:buFont typeface="+mj-lt"/>
              <a:buAutoNum type="arabicPeriod"/>
            </a:pP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337731-7906-8250-9B6F-E0249735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4" y="5310557"/>
            <a:ext cx="1199229" cy="1371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4F588D2-8C51-B69C-3787-A4A493B9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887" y="5315578"/>
            <a:ext cx="1279649" cy="137160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B9BA6D3-FE99-9CF2-9043-0616BC7D00FE}"/>
              </a:ext>
            </a:extLst>
          </p:cNvPr>
          <p:cNvGrpSpPr/>
          <p:nvPr/>
        </p:nvGrpSpPr>
        <p:grpSpPr>
          <a:xfrm>
            <a:off x="3808430" y="5315578"/>
            <a:ext cx="1279650" cy="1371600"/>
            <a:chOff x="3172591" y="5060498"/>
            <a:chExt cx="1571625" cy="1702043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D8F8C889-902B-C3A1-4297-5005E4B5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2591" y="5060498"/>
              <a:ext cx="1571625" cy="147637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56A0064-4E63-2242-47C3-7DF0AAA24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789" t="18132" b="16056"/>
            <a:stretch/>
          </p:blipFill>
          <p:spPr>
            <a:xfrm>
              <a:off x="3432863" y="6536873"/>
              <a:ext cx="1051080" cy="225668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7DDA2680-DF60-E4C6-9123-E4A0FF63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974" y="5268483"/>
            <a:ext cx="1199229" cy="14186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2DF0CD-3867-9461-A0E0-14FAB7C9B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1097" y="5219700"/>
            <a:ext cx="1279650" cy="146245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2E87A37-2E89-D1B1-B958-32B7A20C4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7641" y="5219700"/>
            <a:ext cx="1366416" cy="149655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99A2644-AA8F-1EBE-965E-9719AC9F3B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79"/>
          <a:stretch/>
        </p:blipFill>
        <p:spPr>
          <a:xfrm>
            <a:off x="10520952" y="5235191"/>
            <a:ext cx="1366416" cy="14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4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AD733-9847-5560-287D-89AD058A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del color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F96065-5D0A-74A4-E40C-5935B98D0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73959"/>
            <a:ext cx="5157787" cy="36493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La teoría del color es un conjunto de principios y conceptos que explican cómo los colores interactúan entre sí, cómo se perciben por el ojo humano y cómo se pueden combinar para crear armonía y efectos visuales en el diseño. 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35F0BFE-0130-5B0B-7480-114B1B718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ASPECTOS CLAVE: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FBD132-F2BF-87DE-9B54-5AECF15CBA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/>
              <a:t>Rueda de Color</a:t>
            </a:r>
          </a:p>
          <a:p>
            <a:r>
              <a:rPr lang="es-ES" b="1" dirty="0"/>
              <a:t>Colores Cálidos y Fríos</a:t>
            </a:r>
          </a:p>
          <a:p>
            <a:r>
              <a:rPr lang="es-ES" dirty="0"/>
              <a:t>Armonía de Colores</a:t>
            </a:r>
          </a:p>
          <a:p>
            <a:r>
              <a:rPr lang="es-ES" dirty="0"/>
              <a:t>Contraste de Color</a:t>
            </a:r>
          </a:p>
          <a:p>
            <a:r>
              <a:rPr lang="es-ES" b="1" dirty="0"/>
              <a:t>Psicología del Color</a:t>
            </a:r>
          </a:p>
          <a:p>
            <a:r>
              <a:rPr lang="es-ES" dirty="0"/>
              <a:t>Saturación y Brillo</a:t>
            </a:r>
          </a:p>
          <a:p>
            <a:r>
              <a:rPr lang="es-ES" dirty="0"/>
              <a:t>Uso en el Diseño</a:t>
            </a:r>
          </a:p>
          <a:p>
            <a:r>
              <a:rPr lang="es-ES" dirty="0"/>
              <a:t>Daltonismo</a:t>
            </a:r>
            <a:endParaRPr lang="es-MX" dirty="0"/>
          </a:p>
        </p:txBody>
      </p:sp>
      <p:pic>
        <p:nvPicPr>
          <p:cNvPr id="6146" name="Picture 2" descr="Lluvia de ideas sobre el diseño de la interfaz de usuario del desarrollador  frontend creativo | Foto Premium">
            <a:extLst>
              <a:ext uri="{FF2B5EF4-FFF2-40B4-BE49-F238E27FC236}">
                <a16:creationId xmlns:a16="http://schemas.microsoft.com/office/drawing/2014/main" id="{2BEC64C1-9183-E10D-84BA-1943C228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9" y="4598027"/>
            <a:ext cx="4793389" cy="160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11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EA401-B3FB-46BB-1671-199EEAB8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63" y="406401"/>
            <a:ext cx="10625229" cy="762000"/>
          </a:xfrm>
        </p:spPr>
        <p:txBody>
          <a:bodyPr>
            <a:normAutofit/>
          </a:bodyPr>
          <a:lstStyle/>
          <a:p>
            <a:r>
              <a:rPr lang="es-MX" dirty="0"/>
              <a:t>teoría del color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1DD66E-8076-8E8E-D8AC-3818A961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168401"/>
            <a:ext cx="5157787" cy="482599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Rueda de Color: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479BEB-7B4E-E382-CC33-D614E9D20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1656715"/>
            <a:ext cx="5157787" cy="36493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La rueda de color o círculo cromático es una representación circular que organiza los colores en un espectro. </a:t>
            </a:r>
          </a:p>
          <a:p>
            <a:pPr marL="0" indent="0">
              <a:buNone/>
            </a:pPr>
            <a:r>
              <a:rPr lang="es-ES" dirty="0"/>
              <a:t>Se divide en: </a:t>
            </a:r>
          </a:p>
          <a:p>
            <a:r>
              <a:rPr lang="es-ES" dirty="0"/>
              <a:t>Colores primarios (rojo, azul y amarillo).</a:t>
            </a:r>
          </a:p>
          <a:p>
            <a:r>
              <a:rPr lang="es-ES" dirty="0"/>
              <a:t>Colores secundarios (obtenidos mezclando los primarios, como verde, naranja y morado).</a:t>
            </a:r>
          </a:p>
          <a:p>
            <a:r>
              <a:rPr lang="es-ES" dirty="0"/>
              <a:t>Colores terciarios (mezclas de primarios y secundarios).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AC14076-37E1-EEE2-524D-EB1E9B5F7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168401"/>
            <a:ext cx="5183188" cy="482599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Colores Cálidos y Fríos: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B85855-6536-2E6D-5415-2C5A790E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1656715"/>
            <a:ext cx="5183188" cy="36493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Los colores se pueden clasificar en: </a:t>
            </a:r>
          </a:p>
          <a:p>
            <a:r>
              <a:rPr lang="es-ES" dirty="0"/>
              <a:t>cálidos (rojos, naranjas y amarillos).</a:t>
            </a:r>
          </a:p>
          <a:p>
            <a:r>
              <a:rPr lang="es-ES" dirty="0"/>
              <a:t>fríos (azules, verdes y morados).</a:t>
            </a:r>
          </a:p>
          <a:p>
            <a:pPr marL="0" indent="0">
              <a:buNone/>
            </a:pPr>
            <a:r>
              <a:rPr lang="es-ES" dirty="0"/>
              <a:t>Estos afectan la sensación y la emoción que transmiten.</a:t>
            </a:r>
            <a:endParaRPr lang="es-MX" dirty="0"/>
          </a:p>
        </p:txBody>
      </p:sp>
      <p:pic>
        <p:nvPicPr>
          <p:cNvPr id="7170" name="Picture 2" descr="✓ Teoría del color: Guía básica del color | Unayta">
            <a:extLst>
              <a:ext uri="{FF2B5EF4-FFF2-40B4-BE49-F238E27FC236}">
                <a16:creationId xmlns:a16="http://schemas.microsoft.com/office/drawing/2014/main" id="{BD7DA06D-6EB6-6943-A88E-87BC07C1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5" y="3295782"/>
            <a:ext cx="3745322" cy="356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8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63CE1C6-4D8E-B886-1150-7AA7E9B8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77" y="255813"/>
            <a:ext cx="11180192" cy="675641"/>
          </a:xfrm>
        </p:spPr>
        <p:txBody>
          <a:bodyPr>
            <a:normAutofit fontScale="90000"/>
          </a:bodyPr>
          <a:lstStyle/>
          <a:p>
            <a:r>
              <a:rPr lang="es-MX" dirty="0"/>
              <a:t>teoría del color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1880E82-C4CF-0B0C-67AE-665017B66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5918" y="1162566"/>
            <a:ext cx="5157787" cy="411425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Psicología del Color: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C4F2B758-6972-84F1-A57D-4FF33FE22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5918" y="1724540"/>
            <a:ext cx="5157787" cy="3649346"/>
          </a:xfrm>
        </p:spPr>
        <p:txBody>
          <a:bodyPr>
            <a:normAutofit/>
          </a:bodyPr>
          <a:lstStyle/>
          <a:p>
            <a:r>
              <a:rPr lang="es-ES" sz="1700" dirty="0"/>
              <a:t>Los colores tienen asociaciones y efectos emocionales en las personas. Por ejemplo, el rojo puede transmitir peligro o urgencia, mientras que el azul puede evocar tranquilidad.</a:t>
            </a:r>
            <a:endParaRPr lang="es-MX" sz="1700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AE83D13-74DC-02CE-27BB-08DF5F24B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177" y="1162566"/>
            <a:ext cx="5833696" cy="411425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Modelos de colores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32CD5E1-F416-5B69-73A2-4922D5EE0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8295" y="1724540"/>
            <a:ext cx="5867578" cy="4847082"/>
          </a:xfrm>
        </p:spPr>
        <p:txBody>
          <a:bodyPr>
            <a:noAutofit/>
          </a:bodyPr>
          <a:lstStyle/>
          <a:p>
            <a:r>
              <a:rPr lang="es-ES" sz="1700" b="1" dirty="0">
                <a:solidFill>
                  <a:srgbClr val="00B050"/>
                </a:solidFill>
              </a:rPr>
              <a:t>RGB</a:t>
            </a:r>
            <a:r>
              <a:rPr lang="es-ES" sz="1700" dirty="0"/>
              <a:t> (Red, Green, Blue): Los colores se crean mezclando cantidades variables de rojo, verde y azul.</a:t>
            </a:r>
          </a:p>
          <a:p>
            <a:r>
              <a:rPr lang="es-ES" sz="1700" b="1" dirty="0">
                <a:solidFill>
                  <a:srgbClr val="00B050"/>
                </a:solidFill>
              </a:rPr>
              <a:t>HSB o HSV </a:t>
            </a:r>
            <a:r>
              <a:rPr lang="es-ES" sz="1700" dirty="0"/>
              <a:t>(</a:t>
            </a:r>
            <a:r>
              <a:rPr lang="es-ES" sz="1700" dirty="0" err="1"/>
              <a:t>Hue</a:t>
            </a:r>
            <a:r>
              <a:rPr lang="es-ES" sz="1700" dirty="0"/>
              <a:t>, </a:t>
            </a:r>
            <a:r>
              <a:rPr lang="es-ES" sz="1700" dirty="0" err="1"/>
              <a:t>Saturation</a:t>
            </a:r>
            <a:r>
              <a:rPr lang="es-ES" sz="1700" dirty="0"/>
              <a:t>, </a:t>
            </a:r>
            <a:r>
              <a:rPr lang="es-ES" sz="1700" dirty="0" err="1"/>
              <a:t>Brightness</a:t>
            </a:r>
            <a:r>
              <a:rPr lang="es-ES" sz="1700" dirty="0"/>
              <a:t>/</a:t>
            </a:r>
            <a:r>
              <a:rPr lang="es-ES" sz="1700" dirty="0" err="1"/>
              <a:t>Value</a:t>
            </a:r>
            <a:r>
              <a:rPr lang="es-ES" sz="1700" dirty="0"/>
              <a:t>): Este modelo se centra en cómo los humanos perciben el color. El matiz (</a:t>
            </a:r>
            <a:r>
              <a:rPr lang="es-ES" sz="1700" dirty="0" err="1"/>
              <a:t>hue</a:t>
            </a:r>
            <a:r>
              <a:rPr lang="es-ES" sz="1700" dirty="0"/>
              <a:t>) representa el color básico, la saturación (</a:t>
            </a:r>
            <a:r>
              <a:rPr lang="es-ES" sz="1700" dirty="0" err="1"/>
              <a:t>saturation</a:t>
            </a:r>
            <a:r>
              <a:rPr lang="es-ES" sz="1700" dirty="0"/>
              <a:t>) la intensidad y el brillo (</a:t>
            </a:r>
            <a:r>
              <a:rPr lang="es-ES" sz="1700" dirty="0" err="1"/>
              <a:t>brightness</a:t>
            </a:r>
            <a:r>
              <a:rPr lang="es-ES" sz="1700" dirty="0"/>
              <a:t>/</a:t>
            </a:r>
            <a:r>
              <a:rPr lang="es-ES" sz="1700" dirty="0" err="1"/>
              <a:t>value</a:t>
            </a:r>
            <a:r>
              <a:rPr lang="es-ES" sz="1700" dirty="0"/>
              <a:t>) la claridad.</a:t>
            </a:r>
          </a:p>
          <a:p>
            <a:r>
              <a:rPr lang="es-ES" sz="1700" b="1" dirty="0">
                <a:solidFill>
                  <a:srgbClr val="00B050"/>
                </a:solidFill>
              </a:rPr>
              <a:t>HSL </a:t>
            </a:r>
            <a:r>
              <a:rPr lang="es-ES" sz="1700" dirty="0"/>
              <a:t>(</a:t>
            </a:r>
            <a:r>
              <a:rPr lang="es-ES" sz="1700" dirty="0" err="1"/>
              <a:t>Hue</a:t>
            </a:r>
            <a:r>
              <a:rPr lang="es-ES" sz="1700" dirty="0"/>
              <a:t>, </a:t>
            </a:r>
            <a:r>
              <a:rPr lang="es-ES" sz="1700" dirty="0" err="1"/>
              <a:t>Saturation</a:t>
            </a:r>
            <a:r>
              <a:rPr lang="es-ES" sz="1700" dirty="0"/>
              <a:t>, </a:t>
            </a:r>
            <a:r>
              <a:rPr lang="es-ES" sz="1700" dirty="0" err="1"/>
              <a:t>Lightness</a:t>
            </a:r>
            <a:r>
              <a:rPr lang="es-ES" sz="1700" dirty="0"/>
              <a:t>): Similar al modelo HSB, pero con la diferencia de que utiliza "</a:t>
            </a:r>
            <a:r>
              <a:rPr lang="es-ES" sz="1700" dirty="0" err="1"/>
              <a:t>lightness</a:t>
            </a:r>
            <a:r>
              <a:rPr lang="es-ES" sz="1700" dirty="0"/>
              <a:t>" en lugar de "</a:t>
            </a:r>
            <a:r>
              <a:rPr lang="es-ES" sz="1700" dirty="0" err="1"/>
              <a:t>brightness</a:t>
            </a:r>
            <a:r>
              <a:rPr lang="es-ES" sz="1700" dirty="0"/>
              <a:t>" para describir la claridad.</a:t>
            </a:r>
          </a:p>
          <a:p>
            <a:r>
              <a:rPr lang="es-ES" sz="1700" b="1" dirty="0">
                <a:solidFill>
                  <a:srgbClr val="00B050"/>
                </a:solidFill>
              </a:rPr>
              <a:t>Hexadecimal</a:t>
            </a:r>
            <a:r>
              <a:rPr lang="es-ES" sz="1700" dirty="0"/>
              <a:t>: el color se representa mediante una combinación de números y letras en formato #RRGGBB, donde RR representa el valor en hexadecimal del rojo, GG del verde y BB del azul.</a:t>
            </a:r>
            <a:endParaRPr lang="es-MX" sz="1700" dirty="0"/>
          </a:p>
        </p:txBody>
      </p:sp>
      <p:pic>
        <p:nvPicPr>
          <p:cNvPr id="8196" name="Picture 4" descr="Qué es la psicología del color y cómo aplicarla? - Leadsales">
            <a:extLst>
              <a:ext uri="{FF2B5EF4-FFF2-40B4-BE49-F238E27FC236}">
                <a16:creationId xmlns:a16="http://schemas.microsoft.com/office/drawing/2014/main" id="{BF5C89AB-313D-DFB5-2F6E-7051B330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41" y="3029929"/>
            <a:ext cx="3797058" cy="36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7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7B25F-2674-2236-04E5-55F301E1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32080"/>
            <a:ext cx="10625229" cy="753291"/>
          </a:xfrm>
        </p:spPr>
        <p:txBody>
          <a:bodyPr>
            <a:normAutofit/>
          </a:bodyPr>
          <a:lstStyle/>
          <a:p>
            <a:r>
              <a:rPr lang="es-MX" dirty="0"/>
              <a:t>teoría del color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34CB3-EDD2-D14F-25B2-F8FD46592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369266"/>
            <a:ext cx="5157787" cy="394844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Paleta de colores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07A04A-26A7-EB93-5C22-FB000469F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4" y="1764111"/>
            <a:ext cx="4820488" cy="2087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600" dirty="0"/>
              <a:t>es un conjunto predefinido de colores que se eligen estratégicamente y se utilizan de manera coherente en un sitio web o una interfaz digital. </a:t>
            </a:r>
          </a:p>
          <a:p>
            <a:pPr marL="0" indent="0">
              <a:buNone/>
            </a:pPr>
            <a:r>
              <a:rPr lang="es-ES" sz="1600" dirty="0"/>
              <a:t>Estos colores se seleccionan con cuidado para garantizar que haya armonía visual, legibilidad y una </a:t>
            </a:r>
            <a:r>
              <a:rPr lang="es-ES" sz="1600" b="1" dirty="0">
                <a:solidFill>
                  <a:srgbClr val="00B050"/>
                </a:solidFill>
              </a:rPr>
              <a:t>identidad de marca </a:t>
            </a:r>
            <a:r>
              <a:rPr lang="es-ES" sz="1600" dirty="0"/>
              <a:t>coherente en toda la plataforma.</a:t>
            </a:r>
            <a:endParaRPr lang="es-MX" sz="16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D15FE27-D1C5-A5DF-6A05-0F0F95831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20864" y="1369266"/>
            <a:ext cx="5915272" cy="394844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COLORES SEGÚN SU FUNCION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2C61655-201F-A9CF-4E4B-F92559B13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4356" y="1764110"/>
            <a:ext cx="5915272" cy="4661809"/>
          </a:xfrm>
        </p:spPr>
        <p:txBody>
          <a:bodyPr>
            <a:normAutofit lnSpcReduction="10000"/>
          </a:bodyPr>
          <a:lstStyle/>
          <a:p>
            <a:r>
              <a:rPr lang="es-ES" sz="1600" b="1" u="sng" dirty="0"/>
              <a:t>Color Principal: </a:t>
            </a:r>
            <a:r>
              <a:rPr lang="es-ES" sz="1600" dirty="0"/>
              <a:t>Es el color dominante que se utiliza para encabezados, elementos de llamado a la acción y otros elementos destacados.</a:t>
            </a:r>
          </a:p>
          <a:p>
            <a:r>
              <a:rPr lang="es-ES" sz="1600" b="1" u="sng" dirty="0"/>
              <a:t>Colores de Acento: </a:t>
            </a:r>
            <a:r>
              <a:rPr lang="es-ES" sz="1600" dirty="0"/>
              <a:t>Son colores que complementan el color principal y se usan para resaltar botones, enlaces y elementos interactivos.</a:t>
            </a:r>
          </a:p>
          <a:p>
            <a:r>
              <a:rPr lang="es-ES" sz="1600" b="1" u="sng" dirty="0"/>
              <a:t>Colores de Fondo: </a:t>
            </a:r>
            <a:r>
              <a:rPr lang="es-ES" sz="1600" dirty="0"/>
              <a:t>Se utilizan para los fondos de las secciones y el fondo general del sitio, y deben tener un contraste adecuado con el texto para una legibilidad óptima.</a:t>
            </a:r>
          </a:p>
          <a:p>
            <a:r>
              <a:rPr lang="es-ES" sz="1600" b="1" u="sng" dirty="0"/>
              <a:t>Colores de Texto: </a:t>
            </a:r>
            <a:r>
              <a:rPr lang="es-ES" sz="1600" dirty="0"/>
              <a:t>Incluyen colores para el texto principal, subtítulos, enlaces y otros elementos de texto.</a:t>
            </a:r>
          </a:p>
          <a:p>
            <a:r>
              <a:rPr lang="es-ES" sz="1600" b="1" u="sng" dirty="0"/>
              <a:t>Colores Neutros: </a:t>
            </a:r>
            <a:r>
              <a:rPr lang="es-ES" sz="1600" dirty="0"/>
              <a:t>Son colores como blanco, negro, grises y tonos pasteles, que se utilizan para fondos, espacios en blanco y otros elementos sutiles</a:t>
            </a:r>
            <a:r>
              <a:rPr lang="es-ES" sz="1200" dirty="0"/>
              <a:t>.</a:t>
            </a:r>
            <a:endParaRPr lang="es-MX" sz="1200" dirty="0"/>
          </a:p>
        </p:txBody>
      </p:sp>
      <p:pic>
        <p:nvPicPr>
          <p:cNvPr id="9218" name="Picture 2" descr="How to create the best UI color palette – Complete guide | Atmos">
            <a:extLst>
              <a:ext uri="{FF2B5EF4-FFF2-40B4-BE49-F238E27FC236}">
                <a16:creationId xmlns:a16="http://schemas.microsoft.com/office/drawing/2014/main" id="{26A64E94-58AA-7CBE-6DD9-326303BA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86" y="3672156"/>
            <a:ext cx="4130644" cy="275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6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703D2-A990-AA87-7EF1-22D3A864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81840"/>
            <a:ext cx="10625229" cy="749724"/>
          </a:xfrm>
        </p:spPr>
        <p:txBody>
          <a:bodyPr/>
          <a:lstStyle/>
          <a:p>
            <a:r>
              <a:rPr lang="es-MX" dirty="0"/>
              <a:t>Tipografía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9B806-57CF-21EE-4D51-866EB55A0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162436"/>
            <a:ext cx="5253129" cy="4133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La elección de las fuentes tipográficas influye en la legibilidad, claridad y estética del diseño.</a:t>
            </a:r>
          </a:p>
          <a:p>
            <a:pPr marL="0" indent="0">
              <a:buNone/>
            </a:pPr>
            <a:r>
              <a:rPr lang="es-ES" sz="1800" dirty="0"/>
              <a:t>Algunos puntos clave sobre tipografía son: </a:t>
            </a:r>
          </a:p>
          <a:p>
            <a:r>
              <a:rPr lang="es-ES" sz="1800" b="1" dirty="0"/>
              <a:t>Clasificación</a:t>
            </a:r>
            <a:r>
              <a:rPr lang="es-ES" sz="1800" dirty="0"/>
              <a:t> (</a:t>
            </a:r>
            <a:r>
              <a:rPr lang="es-ES" sz="1800" dirty="0" err="1"/>
              <a:t>serif</a:t>
            </a:r>
            <a:r>
              <a:rPr lang="es-ES" sz="1800" dirty="0"/>
              <a:t>, </a:t>
            </a:r>
            <a:r>
              <a:rPr lang="es-ES" sz="1800" dirty="0" err="1"/>
              <a:t>sans-serif</a:t>
            </a:r>
            <a:r>
              <a:rPr lang="es-ES" sz="1800" dirty="0"/>
              <a:t>, script, </a:t>
            </a:r>
            <a:r>
              <a:rPr lang="es-ES" sz="1800" dirty="0" err="1"/>
              <a:t>display</a:t>
            </a:r>
            <a:r>
              <a:rPr lang="es-ES" sz="1800" dirty="0"/>
              <a:t>, monoespaciadas ).</a:t>
            </a:r>
          </a:p>
          <a:p>
            <a:r>
              <a:rPr lang="es-ES" sz="1800" b="1" dirty="0"/>
              <a:t>Anatomía</a:t>
            </a:r>
            <a:r>
              <a:rPr lang="es-ES" sz="1800" dirty="0"/>
              <a:t> (partes de una letra, como el trazo, el asta, el terminal y el ojo).</a:t>
            </a:r>
          </a:p>
          <a:p>
            <a:r>
              <a:rPr lang="es-ES" sz="1800" b="1" dirty="0"/>
              <a:t>Espaciado</a:t>
            </a:r>
            <a:r>
              <a:rPr lang="es-ES" sz="1800" dirty="0"/>
              <a:t> (espaciado entre letras (</a:t>
            </a:r>
            <a:r>
              <a:rPr lang="es-ES" sz="1800" dirty="0" err="1"/>
              <a:t>kerning</a:t>
            </a:r>
            <a:r>
              <a:rPr lang="es-ES" sz="1800" dirty="0"/>
              <a:t>), líneas (</a:t>
            </a:r>
            <a:r>
              <a:rPr lang="es-ES" sz="1800" dirty="0" err="1"/>
              <a:t>leading</a:t>
            </a:r>
            <a:r>
              <a:rPr lang="es-ES" sz="1800" dirty="0"/>
              <a:t>) y palabras (tracking)).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5060E0B-22DC-56BE-CED2-84052BF59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313" y="1162436"/>
            <a:ext cx="4865287" cy="236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Al realizar el diseño se debe definir:</a:t>
            </a:r>
          </a:p>
          <a:p>
            <a:r>
              <a:rPr lang="es-ES" sz="1800" dirty="0"/>
              <a:t>Familias tipográficas.</a:t>
            </a:r>
          </a:p>
          <a:p>
            <a:r>
              <a:rPr lang="es-ES" sz="1800" dirty="0"/>
              <a:t>Jerarquía de fuentes.</a:t>
            </a:r>
          </a:p>
          <a:p>
            <a:r>
              <a:rPr lang="es-ES" sz="1800" dirty="0"/>
              <a:t>Combinación de diferentes tipografías.</a:t>
            </a:r>
          </a:p>
        </p:txBody>
      </p:sp>
      <p:pic>
        <p:nvPicPr>
          <p:cNvPr id="10242" name="Picture 2" descr="What Is Typography?: Fonts, Facts and More | Anima">
            <a:extLst>
              <a:ext uri="{FF2B5EF4-FFF2-40B4-BE49-F238E27FC236}">
                <a16:creationId xmlns:a16="http://schemas.microsoft.com/office/drawing/2014/main" id="{44A98950-6432-B572-478E-0C9B3E07C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71" y="3630311"/>
            <a:ext cx="4528319" cy="28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The role of type and font in our daily lives | by Lukeyamasaki | Bootcamp">
            <a:extLst>
              <a:ext uri="{FF2B5EF4-FFF2-40B4-BE49-F238E27FC236}">
                <a16:creationId xmlns:a16="http://schemas.microsoft.com/office/drawing/2014/main" id="{A48AFA59-EAC8-79DC-E3D8-A4D94ED39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 t="21956" r="5000" b="27146"/>
          <a:stretch/>
        </p:blipFill>
        <p:spPr bwMode="auto">
          <a:xfrm>
            <a:off x="532563" y="5296062"/>
            <a:ext cx="4865287" cy="88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F06C23-1B2B-EBA3-AD76-2DEBFE03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DISEÑO en el frontend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93FD11B-E19C-7342-4194-EB065C063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926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825148-A489-7E83-D5FA-C880CCF1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Áreas del desarrollo de software 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0ACF53-4927-51A9-9A67-5644EAB98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4400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7DDCE-1378-98D6-2F7A-5EC6B048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Interfaz de Usuario (UI)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A13B4-CBAB-7E48-2246-1F030A7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Diseño de Interfaz de Usuario (UI) se enfoca en la </a:t>
            </a:r>
            <a:r>
              <a:rPr lang="es-ES" b="1" dirty="0">
                <a:solidFill>
                  <a:srgbClr val="00B050"/>
                </a:solidFill>
              </a:rPr>
              <a:t>apariencia visual y la disposición de los elementos </a:t>
            </a:r>
            <a:r>
              <a:rPr lang="es-ES" dirty="0"/>
              <a:t>en una interfaz digital. </a:t>
            </a:r>
          </a:p>
          <a:p>
            <a:pPr marL="0" indent="0">
              <a:buNone/>
            </a:pPr>
            <a:r>
              <a:rPr lang="es-ES" dirty="0"/>
              <a:t>El objetivo principal del diseño UI es crear una interfaz atractiva, coherente y </a:t>
            </a:r>
            <a:r>
              <a:rPr lang="es-ES" b="1" dirty="0">
                <a:solidFill>
                  <a:srgbClr val="00B050"/>
                </a:solidFill>
              </a:rPr>
              <a:t>fácil de usar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Los diseñadores UI trabajan en aspectos como la elección de colores, tipografía, iconos, botones y la disposición de elementos en la pantalla. También se ocupan de la creación de elementos visuales que reflejen la </a:t>
            </a:r>
            <a:r>
              <a:rPr lang="es-ES" b="1" dirty="0">
                <a:solidFill>
                  <a:srgbClr val="00B050"/>
                </a:solidFill>
              </a:rPr>
              <a:t>identidad de la marca </a:t>
            </a:r>
            <a:r>
              <a:rPr lang="es-ES" dirty="0"/>
              <a:t>y transmitan la información de manera clara y efectiva.</a:t>
            </a:r>
            <a:endParaRPr lang="es-MX" dirty="0"/>
          </a:p>
        </p:txBody>
      </p:sp>
      <p:pic>
        <p:nvPicPr>
          <p:cNvPr id="5124" name="Picture 4" descr="Frontend: ¿Por qué no es igual a diseño web? | El microblog">
            <a:extLst>
              <a:ext uri="{FF2B5EF4-FFF2-40B4-BE49-F238E27FC236}">
                <a16:creationId xmlns:a16="http://schemas.microsoft.com/office/drawing/2014/main" id="{D19DBD63-4D6F-BAFC-B641-231F08B1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72" y="4904305"/>
            <a:ext cx="2757008" cy="160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89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67BD-326C-AE7D-B55D-FEC63DC3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1" y="311499"/>
            <a:ext cx="10759440" cy="679386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de Experiencia de Usuario (UX)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29DC0-1900-E162-278F-85A19031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090665"/>
            <a:ext cx="11175999" cy="3848100"/>
          </a:xfrm>
        </p:spPr>
        <p:txBody>
          <a:bodyPr>
            <a:normAutofit/>
          </a:bodyPr>
          <a:lstStyle/>
          <a:p>
            <a:r>
              <a:rPr lang="es-ES" dirty="0"/>
              <a:t>El Diseño de Experiencia de Usuario (UX) se centra en la experiencia general de los usuarios mientras interactúan con un producto o servicio. </a:t>
            </a:r>
          </a:p>
          <a:p>
            <a:r>
              <a:rPr lang="es-ES" dirty="0"/>
              <a:t>El diseño UX se concentra en </a:t>
            </a:r>
            <a:r>
              <a:rPr lang="es-ES" b="1" dirty="0">
                <a:solidFill>
                  <a:srgbClr val="00B050"/>
                </a:solidFill>
              </a:rPr>
              <a:t>cómo los usuarios se sienten y perciben su interacción</a:t>
            </a:r>
            <a:r>
              <a:rPr lang="es-ES" dirty="0"/>
              <a:t>. </a:t>
            </a:r>
          </a:p>
          <a:p>
            <a:r>
              <a:rPr lang="es-ES" dirty="0"/>
              <a:t>Los diseñadores UX se esfuerzan por </a:t>
            </a:r>
            <a:r>
              <a:rPr lang="es-ES" b="1" dirty="0">
                <a:solidFill>
                  <a:srgbClr val="00B050"/>
                </a:solidFill>
              </a:rPr>
              <a:t>comprender las necesidades, deseos y expectativas de los usuarios</a:t>
            </a:r>
            <a:r>
              <a:rPr lang="es-ES" dirty="0"/>
              <a:t> y diseñar productos que satisfagan esas necesidades de manera eficiente y efectiva. </a:t>
            </a:r>
          </a:p>
          <a:p>
            <a:r>
              <a:rPr lang="es-ES" dirty="0"/>
              <a:t>Esto implica la creación de flujos de trabajo intuitivos, la simplificación de procesos, la identificación y resolución de puntos problemáticos, y la búsqueda de oportunidades para mejorar la satisfacción general.</a:t>
            </a:r>
            <a:endParaRPr lang="es-MX" dirty="0"/>
          </a:p>
        </p:txBody>
      </p:sp>
      <p:pic>
        <p:nvPicPr>
          <p:cNvPr id="11268" name="Picture 4" descr="How To Become An Expert UI UX Designer in 7 Steps | AND Academy">
            <a:extLst>
              <a:ext uri="{FF2B5EF4-FFF2-40B4-BE49-F238E27FC236}">
                <a16:creationId xmlns:a16="http://schemas.microsoft.com/office/drawing/2014/main" id="{8D8E63CB-DE04-D243-B63A-FF99D8FB2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81" y="4422481"/>
            <a:ext cx="4100830" cy="21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1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BACE6-AE3F-CE2D-B18D-279D3896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0" dirty="0">
                <a:effectLst/>
                <a:latin typeface="Söhne"/>
              </a:rPr>
              <a:t>Tendencias y Herramientas de Diseño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FF15D9-C0A3-9B1D-F7B2-D6542A919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0620855" cy="3900566"/>
          </a:xfrm>
        </p:spPr>
        <p:txBody>
          <a:bodyPr/>
          <a:lstStyle/>
          <a:p>
            <a:endParaRPr lang="es-MX" dirty="0"/>
          </a:p>
          <a:p>
            <a:r>
              <a:rPr lang="es-MX" dirty="0"/>
              <a:t>Generadores de paletas de colores: </a:t>
            </a:r>
            <a:r>
              <a:rPr lang="es-MX" b="1" dirty="0">
                <a:hlinkClick r:id="rId3"/>
              </a:rPr>
              <a:t>Color Hunt</a:t>
            </a:r>
            <a:r>
              <a:rPr lang="es-MX" b="1" dirty="0"/>
              <a:t>, </a:t>
            </a:r>
            <a:r>
              <a:rPr lang="es-MX" b="1" i="0" dirty="0" err="1">
                <a:effectLst/>
                <a:hlinkClick r:id="rId4"/>
              </a:rPr>
              <a:t>Paletton</a:t>
            </a:r>
            <a:r>
              <a:rPr lang="es-MX" b="1" i="0" dirty="0">
                <a:effectLst/>
              </a:rPr>
              <a:t>, </a:t>
            </a:r>
            <a:r>
              <a:rPr lang="es-MX" b="1" dirty="0" err="1">
                <a:hlinkClick r:id="rId5"/>
              </a:rPr>
              <a:t>Coolors</a:t>
            </a:r>
            <a:r>
              <a:rPr lang="es-MX" b="1" dirty="0"/>
              <a:t>, Adobe Color, etc.</a:t>
            </a:r>
          </a:p>
          <a:p>
            <a:r>
              <a:rPr lang="es-MX" dirty="0"/>
              <a:t>Tipografías y fuentes: </a:t>
            </a:r>
            <a:r>
              <a:rPr lang="es-MX" b="1" dirty="0">
                <a:hlinkClick r:id="rId6"/>
              </a:rPr>
              <a:t>Google </a:t>
            </a:r>
            <a:r>
              <a:rPr lang="es-MX" b="1" dirty="0" err="1">
                <a:hlinkClick r:id="rId6"/>
              </a:rPr>
              <a:t>Fonts</a:t>
            </a:r>
            <a:r>
              <a:rPr lang="es-MX" b="1" dirty="0"/>
              <a:t>, Adobe </a:t>
            </a:r>
            <a:r>
              <a:rPr lang="es-MX" b="1" dirty="0" err="1"/>
              <a:t>Fonts</a:t>
            </a:r>
            <a:r>
              <a:rPr lang="es-MX" b="1" dirty="0"/>
              <a:t>, Adobe </a:t>
            </a:r>
            <a:r>
              <a:rPr lang="es-MX" b="1" dirty="0" err="1"/>
              <a:t>Fonts</a:t>
            </a:r>
            <a:endParaRPr lang="es-MX" b="1" dirty="0"/>
          </a:p>
          <a:p>
            <a:r>
              <a:rPr lang="es-MX" dirty="0"/>
              <a:t>Herramientas de diseño: </a:t>
            </a:r>
            <a:r>
              <a:rPr lang="es-MX" b="1" dirty="0">
                <a:hlinkClick r:id="rId7"/>
              </a:rPr>
              <a:t>Figma</a:t>
            </a:r>
            <a:r>
              <a:rPr lang="es-MX" b="1" dirty="0"/>
              <a:t>, </a:t>
            </a:r>
            <a:r>
              <a:rPr lang="es-MX" b="1" dirty="0">
                <a:hlinkClick r:id="rId8"/>
              </a:rPr>
              <a:t>Sketch</a:t>
            </a:r>
            <a:r>
              <a:rPr lang="es-MX" b="1" dirty="0"/>
              <a:t>, Adobe XD, </a:t>
            </a:r>
            <a:r>
              <a:rPr lang="es-MX" b="1" dirty="0">
                <a:hlinkClick r:id="rId9"/>
              </a:rPr>
              <a:t>Balsamiq</a:t>
            </a:r>
            <a:r>
              <a:rPr lang="es-MX" b="1" dirty="0"/>
              <a:t>, etc.</a:t>
            </a:r>
          </a:p>
          <a:p>
            <a:r>
              <a:rPr lang="es-MX" dirty="0"/>
              <a:t>Tendencias e inspiración: </a:t>
            </a:r>
            <a:r>
              <a:rPr lang="es-MX" b="1" dirty="0" err="1">
                <a:hlinkClick r:id="rId10"/>
              </a:rPr>
              <a:t>Awwwards</a:t>
            </a:r>
            <a:r>
              <a:rPr lang="es-MX" b="1" dirty="0"/>
              <a:t>, </a:t>
            </a:r>
            <a:r>
              <a:rPr lang="es-MX" b="1" dirty="0" err="1">
                <a:hlinkClick r:id="rId11"/>
              </a:rPr>
              <a:t>Dribbble</a:t>
            </a:r>
            <a:r>
              <a:rPr lang="es-MX" b="1" dirty="0"/>
              <a:t>, </a:t>
            </a:r>
            <a:r>
              <a:rPr lang="es-MX" b="1" dirty="0" err="1"/>
              <a:t>SiteInspire</a:t>
            </a:r>
            <a:r>
              <a:rPr lang="es-MX" b="1" dirty="0"/>
              <a:t>, CSS </a:t>
            </a:r>
            <a:r>
              <a:rPr lang="es-MX" b="1" dirty="0" err="1"/>
              <a:t>Design</a:t>
            </a:r>
            <a:r>
              <a:rPr lang="es-MX" b="1" dirty="0"/>
              <a:t> </a:t>
            </a:r>
            <a:r>
              <a:rPr lang="es-MX" b="1" dirty="0" err="1"/>
              <a:t>Awards</a:t>
            </a:r>
            <a:r>
              <a:rPr lang="es-MX" b="1" dirty="0"/>
              <a:t>, </a:t>
            </a:r>
            <a:r>
              <a:rPr lang="es-MX" b="1" dirty="0" err="1"/>
              <a:t>One</a:t>
            </a:r>
            <a:r>
              <a:rPr lang="es-MX" b="1" dirty="0"/>
              <a:t> Page 	Love, Pinterest, Instagram, etc.</a:t>
            </a:r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1E3E221-196B-228C-6918-5B0BA414D910}"/>
              </a:ext>
            </a:extLst>
          </p:cNvPr>
          <p:cNvGrpSpPr/>
          <p:nvPr/>
        </p:nvGrpSpPr>
        <p:grpSpPr>
          <a:xfrm>
            <a:off x="3064500" y="5221773"/>
            <a:ext cx="5840334" cy="792000"/>
            <a:chOff x="3064500" y="5011913"/>
            <a:chExt cx="5840334" cy="792000"/>
          </a:xfrm>
        </p:grpSpPr>
        <p:pic>
          <p:nvPicPr>
            <p:cNvPr id="12292" name="Picture 4" descr="Figma Pricing Guide – How to Save Money on Figma?">
              <a:extLst>
                <a:ext uri="{FF2B5EF4-FFF2-40B4-BE49-F238E27FC236}">
                  <a16:creationId xmlns:a16="http://schemas.microsoft.com/office/drawing/2014/main" id="{98C40664-8238-E627-1401-398532563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500" y="5011913"/>
              <a:ext cx="1584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nformación y asistencia técnica de Adobe XD">
              <a:extLst>
                <a:ext uri="{FF2B5EF4-FFF2-40B4-BE49-F238E27FC236}">
                  <a16:creationId xmlns:a16="http://schemas.microsoft.com/office/drawing/2014/main" id="{00CE237B-F3B5-4A32-0B38-274215402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453" y="5011913"/>
              <a:ext cx="820666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Sketch Review | PCMag">
              <a:extLst>
                <a:ext uri="{FF2B5EF4-FFF2-40B4-BE49-F238E27FC236}">
                  <a16:creationId xmlns:a16="http://schemas.microsoft.com/office/drawing/2014/main" id="{963F260F-7F53-83B0-3AAD-E10798018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52" b="22705"/>
            <a:stretch/>
          </p:blipFill>
          <p:spPr bwMode="auto">
            <a:xfrm>
              <a:off x="6283072" y="5011913"/>
              <a:ext cx="2621762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4953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12861-873F-3466-AF2D-90DFEAE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Metodologías de 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C2DD5F-68A3-6200-23E4-37A11E4A5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Diseño Centrado en el Usuario (DCU)</a:t>
            </a:r>
          </a:p>
          <a:p>
            <a:r>
              <a:rPr lang="es-ES" dirty="0"/>
              <a:t>Diseño Basado en Tareas (</a:t>
            </a:r>
            <a:r>
              <a:rPr lang="es-ES" dirty="0" err="1"/>
              <a:t>Task-Based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  <a:p>
            <a:r>
              <a:rPr lang="es-ES" dirty="0"/>
              <a:t>Diseño de Experiencia de Usuario (UX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  <a:p>
            <a:r>
              <a:rPr lang="es-MX" dirty="0"/>
              <a:t>Diseño Atómico</a:t>
            </a:r>
            <a:endParaRPr lang="es-ES" dirty="0"/>
          </a:p>
          <a:p>
            <a:r>
              <a:rPr lang="es-MX" dirty="0" err="1"/>
              <a:t>Design</a:t>
            </a:r>
            <a:r>
              <a:rPr lang="es-MX" dirty="0"/>
              <a:t> </a:t>
            </a:r>
            <a:r>
              <a:rPr lang="es-MX" dirty="0" err="1"/>
              <a:t>Sprints</a:t>
            </a:r>
            <a:endParaRPr lang="es-ES" dirty="0"/>
          </a:p>
          <a:p>
            <a:r>
              <a:rPr lang="es-MX" dirty="0"/>
              <a:t>Lean UX</a:t>
            </a:r>
          </a:p>
          <a:p>
            <a:r>
              <a:rPr lang="es-MX" dirty="0"/>
              <a:t>Diseño </a:t>
            </a:r>
            <a:r>
              <a:rPr lang="es-MX" dirty="0" err="1"/>
              <a:t>Bioinspirado</a:t>
            </a:r>
            <a:endParaRPr lang="es-MX" dirty="0"/>
          </a:p>
        </p:txBody>
      </p:sp>
      <p:pic>
        <p:nvPicPr>
          <p:cNvPr id="13314" name="Picture 2" descr="How to use design thinking in the UX design process | by Rain Lieberman |  The Startup | Medium">
            <a:extLst>
              <a:ext uri="{FF2B5EF4-FFF2-40B4-BE49-F238E27FC236}">
                <a16:creationId xmlns:a16="http://schemas.microsoft.com/office/drawing/2014/main" id="{34D2A876-CC0E-9077-AD05-102341C47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003" y="2749137"/>
            <a:ext cx="4949716" cy="21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7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46C1A-1F7E-44EA-0F09-E19D804D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Consejos respecto al 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D31F2B-1807-6FC2-EEE1-AAAAFC36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499"/>
            <a:ext cx="10620855" cy="4272249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Importancia del diseño</a:t>
            </a:r>
          </a:p>
          <a:p>
            <a:r>
              <a:rPr lang="es-MX" dirty="0"/>
              <a:t>Aprender sobre fundamentos del diseño</a:t>
            </a:r>
          </a:p>
          <a:p>
            <a:r>
              <a:rPr lang="es-MX" dirty="0"/>
              <a:t>Mantener enfoque en el usuario </a:t>
            </a:r>
          </a:p>
          <a:p>
            <a:r>
              <a:rPr lang="es-MX" dirty="0"/>
              <a:t>Empatizar con los usuarios</a:t>
            </a:r>
          </a:p>
          <a:p>
            <a:r>
              <a:rPr lang="es-MX" dirty="0"/>
              <a:t>Seguir mejores prácticas de UI/UX</a:t>
            </a:r>
          </a:p>
          <a:p>
            <a:r>
              <a:rPr lang="es-MX" dirty="0"/>
              <a:t>Simplificar interfaces (minimalismo, KISS, </a:t>
            </a:r>
            <a:r>
              <a:rPr lang="es-MX" i="1" dirty="0" err="1"/>
              <a:t>less</a:t>
            </a:r>
            <a:r>
              <a:rPr lang="es-MX" i="1" dirty="0"/>
              <a:t> </a:t>
            </a:r>
            <a:r>
              <a:rPr lang="es-MX" i="1" dirty="0" err="1"/>
              <a:t>is</a:t>
            </a:r>
            <a:r>
              <a:rPr lang="es-MX" i="1" dirty="0"/>
              <a:t> more)</a:t>
            </a:r>
          </a:p>
          <a:p>
            <a:r>
              <a:rPr lang="es-MX" dirty="0"/>
              <a:t>Uso de espacios en blanco</a:t>
            </a:r>
          </a:p>
          <a:p>
            <a:r>
              <a:rPr lang="es-MX" dirty="0"/>
              <a:t>Diseño responsivo</a:t>
            </a:r>
          </a:p>
          <a:p>
            <a:r>
              <a:rPr lang="es-MX" dirty="0"/>
              <a:t>Solicitar </a:t>
            </a:r>
            <a:r>
              <a:rPr lang="es-MX" dirty="0" err="1"/>
              <a:t>feedback</a:t>
            </a:r>
            <a:endParaRPr lang="es-MX" dirty="0"/>
          </a:p>
          <a:p>
            <a:r>
              <a:rPr lang="es-MX" dirty="0"/>
              <a:t>Actualización constante (estar al tanto de tendencias)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0E027-057C-6331-42ED-63B1357FC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4D0B29-784D-DC1E-413F-F05F752E0E18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“El buen diseño es obvio. El gran diseño es transparente.”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Joe </a:t>
            </a:r>
            <a:r>
              <a:rPr lang="es-MX" sz="1800" i="1" dirty="0" err="1">
                <a:solidFill>
                  <a:srgbClr val="3F185B"/>
                </a:solidFill>
              </a:rPr>
              <a:t>Sparano</a:t>
            </a:r>
            <a:endParaRPr lang="es-MX" sz="1800" i="1" dirty="0">
              <a:solidFill>
                <a:srgbClr val="3F1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2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79E79-16E5-D1AE-BE36-61C300D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Tendencias actuales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199BD-01CF-E77C-847E-A065EE382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199" y="5067300"/>
            <a:ext cx="8055429" cy="669471"/>
          </a:xfrm>
        </p:spPr>
        <p:txBody>
          <a:bodyPr>
            <a:normAutofit/>
          </a:bodyPr>
          <a:lstStyle/>
          <a:p>
            <a:r>
              <a:rPr lang="es-ES" dirty="0"/>
              <a:t>Mercado laboral, ¿cómo mejorar mi perfil de desarrollador frontend?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7629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0DE4E-6A18-9F14-B2A6-9AD1D97B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90057"/>
            <a:ext cx="7696200" cy="2672443"/>
          </a:xfrm>
        </p:spPr>
        <p:txBody>
          <a:bodyPr>
            <a:normAutofit fontScale="90000"/>
          </a:bodyPr>
          <a:lstStyle/>
          <a:p>
            <a:r>
              <a:rPr lang="es-MX" dirty="0"/>
              <a:t>¿Qué LENGUAJES Y FRAMEWORKS SE USAN MAS EN MEXICO?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7C90B-496A-A745-FEAD-68760B3D9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796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C84584C-CA71-4FE3-CC96-BD51A87F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0" y="-10886"/>
            <a:ext cx="1110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3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D433DA-4FFB-E5C0-CCF8-EB48CEC2A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"/>
          <a:stretch/>
        </p:blipFill>
        <p:spPr>
          <a:xfrm>
            <a:off x="772886" y="304800"/>
            <a:ext cx="1091097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96E10-67C1-3BAC-B22D-324C99AA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¿Cuánto GANAN LOS DESARROLLADORES WEB?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FA5C4F-2D25-2B6C-AE1E-434374A81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0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b Development Basics: Frontend, Backend, Full Stack | by Hayk Simonyan |  Level Up Coding">
            <a:extLst>
              <a:ext uri="{FF2B5EF4-FFF2-40B4-BE49-F238E27FC236}">
                <a16:creationId xmlns:a16="http://schemas.microsoft.com/office/drawing/2014/main" id="{17E6F5C8-7B69-6812-6A0A-81D3801E9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98" y="587752"/>
            <a:ext cx="10095804" cy="5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A1EE690-3ED0-FC35-627E-85BEF7F4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716"/>
            <a:ext cx="6628772" cy="3557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F72756-7846-B630-BE9C-B3E2AFD2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88" y="1353716"/>
            <a:ext cx="5474812" cy="349297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7EAE4322-DC0E-DF5E-DC0C-9A6E44A9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96271"/>
            <a:ext cx="10625229" cy="773196"/>
          </a:xfrm>
        </p:spPr>
        <p:txBody>
          <a:bodyPr/>
          <a:lstStyle/>
          <a:p>
            <a:r>
              <a:rPr lang="es-MX" dirty="0"/>
              <a:t>SUELDOS DE FRONTENDS DEVELOPERS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47D51D-562B-D751-AC37-578EFCA2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14" y="5040086"/>
            <a:ext cx="6722919" cy="17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4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35EF0F-C68F-5BFA-DA05-A9A46771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995"/>
            <a:ext cx="6716486" cy="35458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C2579D-5C7D-09F5-9E6C-4BEDCCFF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75" y="1218995"/>
            <a:ext cx="5106081" cy="330393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4D7D0C4-D687-7ECD-1FE6-6A04646B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28600"/>
            <a:ext cx="10625229" cy="673524"/>
          </a:xfrm>
        </p:spPr>
        <p:txBody>
          <a:bodyPr>
            <a:normAutofit fontScale="90000"/>
          </a:bodyPr>
          <a:lstStyle/>
          <a:p>
            <a:r>
              <a:rPr lang="es-MX" dirty="0"/>
              <a:t>SUELDOS DE BACKEND DEVELOPERS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FCFD6E-F4C5-3024-4F25-0D717E00D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29" y="4882356"/>
            <a:ext cx="6949168" cy="17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DDAE83-7340-74CE-34EC-6DF12C66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1123402"/>
            <a:ext cx="6291191" cy="3524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215778-84E0-D62B-7ACB-228E8AE0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232" y="1123402"/>
            <a:ext cx="5363255" cy="3431201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0D98DF5-44EA-A673-0DB9-7E8F84A2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57" y="185057"/>
            <a:ext cx="10625229" cy="738839"/>
          </a:xfrm>
        </p:spPr>
        <p:txBody>
          <a:bodyPr/>
          <a:lstStyle/>
          <a:p>
            <a:r>
              <a:rPr lang="es-MX" dirty="0"/>
              <a:t>SUELDOS DE FULLSTACK DEVELOPERS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34D567-32A0-80DA-7F1F-1422810C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686" y="4820812"/>
            <a:ext cx="7430180" cy="1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42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8A7F7-77AC-12F9-9F25-0719255C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98" y="1055915"/>
            <a:ext cx="3488113" cy="2677886"/>
          </a:xfrm>
        </p:spPr>
        <p:txBody>
          <a:bodyPr>
            <a:normAutofit/>
          </a:bodyPr>
          <a:lstStyle/>
          <a:p>
            <a:r>
              <a:rPr lang="es-MX" dirty="0"/>
              <a:t>SUELDOS POR AREA de desarrollo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1F0EAB-B785-2EBC-B46D-6CD8FD428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48"/>
          <a:stretch/>
        </p:blipFill>
        <p:spPr>
          <a:xfrm>
            <a:off x="3966312" y="348343"/>
            <a:ext cx="8225688" cy="6422571"/>
          </a:xfrm>
          <a:prstGeom prst="rect">
            <a:avLst/>
          </a:prstGeom>
        </p:spPr>
      </p:pic>
      <p:sp>
        <p:nvSpPr>
          <p:cNvPr id="7" name="Subtítulo 7">
            <a:extLst>
              <a:ext uri="{FF2B5EF4-FFF2-40B4-BE49-F238E27FC236}">
                <a16:creationId xmlns:a16="http://schemas.microsoft.com/office/drawing/2014/main" id="{6E3F453A-0EBD-DD3E-96AC-B4BFB515BC23}"/>
              </a:ext>
            </a:extLst>
          </p:cNvPr>
          <p:cNvSpPr txBox="1">
            <a:spLocks/>
          </p:cNvSpPr>
          <p:nvPr/>
        </p:nvSpPr>
        <p:spPr>
          <a:xfrm>
            <a:off x="478198" y="3807960"/>
            <a:ext cx="3191647" cy="144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según el estudio de </a:t>
            </a:r>
            <a:r>
              <a:rPr lang="es-ES" dirty="0" err="1"/>
              <a:t>Hireline</a:t>
            </a:r>
            <a:r>
              <a:rPr lang="es-ES" dirty="0"/>
              <a:t> 2023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916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78DC4EA-CFF5-C8C8-A76F-2AF245B1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8382000" cy="2400300"/>
          </a:xfrm>
        </p:spPr>
        <p:txBody>
          <a:bodyPr>
            <a:normAutofit fontScale="90000"/>
          </a:bodyPr>
          <a:lstStyle/>
          <a:p>
            <a:r>
              <a:rPr lang="es-MX" dirty="0"/>
              <a:t>Sueldos de frontend </a:t>
            </a:r>
            <a:r>
              <a:rPr lang="es-MX" dirty="0" err="1"/>
              <a:t>developers</a:t>
            </a:r>
            <a:r>
              <a:rPr lang="es-MX" dirty="0"/>
              <a:t> por frameworks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B0B3948-FB3F-49D2-D8DE-AD3B2067D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6160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DD9904-F797-8EC9-857D-23660997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29" y="0"/>
            <a:ext cx="5345342" cy="33986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5AD4D8-C8CE-29B6-1DA5-EBC31412F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8680"/>
            <a:ext cx="5393651" cy="34593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4FF32-42F4-946E-A25E-9E7CEBA92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896" y="3399974"/>
            <a:ext cx="5299104" cy="34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9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19B980-2A33-3E22-36CE-C398B799A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56"/>
          <a:stretch/>
        </p:blipFill>
        <p:spPr>
          <a:xfrm>
            <a:off x="3593647" y="43543"/>
            <a:ext cx="8500382" cy="652462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933FB95-A70C-54EA-331E-B90CEC988431}"/>
              </a:ext>
            </a:extLst>
          </p:cNvPr>
          <p:cNvSpPr txBox="1">
            <a:spLocks/>
          </p:cNvSpPr>
          <p:nvPr/>
        </p:nvSpPr>
        <p:spPr>
          <a:xfrm>
            <a:off x="402000" y="1150484"/>
            <a:ext cx="3353572" cy="21553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SUELDOS POR FRAMEWORK</a:t>
            </a:r>
          </a:p>
        </p:txBody>
      </p:sp>
      <p:sp>
        <p:nvSpPr>
          <p:cNvPr id="5" name="Subtítulo 7">
            <a:extLst>
              <a:ext uri="{FF2B5EF4-FFF2-40B4-BE49-F238E27FC236}">
                <a16:creationId xmlns:a16="http://schemas.microsoft.com/office/drawing/2014/main" id="{A66D3966-7442-D68C-B19B-F9B8266BA3F5}"/>
              </a:ext>
            </a:extLst>
          </p:cNvPr>
          <p:cNvSpPr txBox="1">
            <a:spLocks/>
          </p:cNvSpPr>
          <p:nvPr/>
        </p:nvSpPr>
        <p:spPr>
          <a:xfrm>
            <a:off x="402000" y="3305855"/>
            <a:ext cx="3191647" cy="144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según el estudio de </a:t>
            </a:r>
            <a:r>
              <a:rPr lang="es-ES" dirty="0" err="1"/>
              <a:t>Hireline</a:t>
            </a:r>
            <a:r>
              <a:rPr lang="es-ES" dirty="0"/>
              <a:t> 2023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1742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3613C94-89C2-B2DD-7F1F-8BB462C37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709" y="261257"/>
            <a:ext cx="9344025" cy="930727"/>
          </a:xfrm>
        </p:spPr>
        <p:txBody>
          <a:bodyPr>
            <a:normAutofit/>
          </a:bodyPr>
          <a:lstStyle/>
          <a:p>
            <a:r>
              <a:rPr lang="es-ES" dirty="0"/>
              <a:t>TECNOLOGIAS CON MAYOR DEMANDA</a:t>
            </a:r>
            <a:endParaRPr lang="es-MX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D081AF6-EFB1-E570-44CB-65838AB3B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6511" y="1351849"/>
            <a:ext cx="6284420" cy="496900"/>
          </a:xfrm>
        </p:spPr>
        <p:txBody>
          <a:bodyPr/>
          <a:lstStyle/>
          <a:p>
            <a:r>
              <a:rPr lang="es-ES" dirty="0"/>
              <a:t>según el Reporte del Mercado Laboral de TI 2022 de </a:t>
            </a:r>
            <a:r>
              <a:rPr lang="es-ES" dirty="0" err="1"/>
              <a:t>Hireline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2AFAF0-9DE1-14B1-7EBD-9C3CE811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09" y="2294843"/>
            <a:ext cx="9344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4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89D74-C8E4-35F6-F91D-138795C3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250373"/>
            <a:ext cx="11234056" cy="597324"/>
          </a:xfrm>
        </p:spPr>
        <p:txBody>
          <a:bodyPr>
            <a:normAutofit fontScale="90000"/>
          </a:bodyPr>
          <a:lstStyle/>
          <a:p>
            <a:r>
              <a:rPr lang="es-ES" dirty="0"/>
              <a:t>Tendencias EN LA PRACTICA del FRONTEND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E1A4EE-A346-F9A0-5F08-314C5624F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972" y="965654"/>
            <a:ext cx="5291230" cy="5456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400" b="1" dirty="0">
                <a:solidFill>
                  <a:srgbClr val="00B050"/>
                </a:solidFill>
              </a:rPr>
              <a:t>ENFORQUES DE DESARROLLO:</a:t>
            </a:r>
          </a:p>
          <a:p>
            <a:r>
              <a:rPr lang="es-ES" sz="1400" b="1" dirty="0"/>
              <a:t>Frameworks: </a:t>
            </a:r>
            <a:r>
              <a:rPr lang="es-ES" sz="1400" dirty="0"/>
              <a:t>marcos de desarrollo web (React, Angular, Vue).</a:t>
            </a:r>
            <a:endParaRPr lang="es-ES" sz="1400" b="1" dirty="0"/>
          </a:p>
          <a:p>
            <a:r>
              <a:rPr lang="es-ES" sz="1400" b="1" dirty="0" err="1"/>
              <a:t>Componentización</a:t>
            </a:r>
            <a:r>
              <a:rPr lang="es-ES" sz="1400" dirty="0"/>
              <a:t>: División de la interfaz de usuario en componentes reutilizables para facilitar el desarrollo y el mantenimiento.</a:t>
            </a:r>
          </a:p>
          <a:p>
            <a:r>
              <a:rPr lang="es-ES" sz="1400" b="1" dirty="0"/>
              <a:t>Gestión del Estado global de la aplicación:  </a:t>
            </a:r>
            <a:r>
              <a:rPr lang="es-ES" sz="1400" dirty="0"/>
              <a:t>(</a:t>
            </a:r>
            <a:r>
              <a:rPr lang="es-ES" sz="1400" dirty="0" err="1"/>
              <a:t>Redux</a:t>
            </a:r>
            <a:r>
              <a:rPr lang="es-ES" sz="1400" dirty="0"/>
              <a:t>, </a:t>
            </a:r>
            <a:r>
              <a:rPr lang="es-ES" sz="1400" dirty="0" err="1"/>
              <a:t>Vuex</a:t>
            </a:r>
            <a:r>
              <a:rPr lang="es-ES" sz="1400" dirty="0"/>
              <a:t>).</a:t>
            </a:r>
          </a:p>
          <a:p>
            <a:pPr marL="0" indent="0">
              <a:buNone/>
            </a:pPr>
            <a:r>
              <a:rPr lang="es-ES" sz="1400" b="1" dirty="0">
                <a:solidFill>
                  <a:srgbClr val="00B050"/>
                </a:solidFill>
              </a:rPr>
              <a:t>TECNOLOGIAS: </a:t>
            </a:r>
          </a:p>
          <a:p>
            <a:r>
              <a:rPr lang="es-ES" sz="1400" b="1" dirty="0"/>
              <a:t>AI y ML</a:t>
            </a:r>
            <a:r>
              <a:rPr lang="es-ES" sz="1400" dirty="0"/>
              <a:t>: como aplicarlas al proceso de desarrollo y a las apps.</a:t>
            </a:r>
          </a:p>
          <a:p>
            <a:pPr marL="0" indent="0">
              <a:buNone/>
            </a:pPr>
            <a:r>
              <a:rPr lang="es-ES" sz="1400" b="1" dirty="0">
                <a:solidFill>
                  <a:srgbClr val="00B050"/>
                </a:solidFill>
              </a:rPr>
              <a:t>TECNICAS:</a:t>
            </a:r>
          </a:p>
          <a:p>
            <a:r>
              <a:rPr lang="es-ES" sz="1400" b="1" dirty="0"/>
              <a:t>Automatización y CI/CD:</a:t>
            </a:r>
            <a:r>
              <a:rPr lang="es-ES" sz="1400" dirty="0"/>
              <a:t> implica utilizar herramientas y scripts para realizar tareas repetitivas y manuales de manera automatizada para mejorar la eficiencia, la calidad y la entrega constante de software(</a:t>
            </a:r>
            <a:r>
              <a:rPr lang="es-ES" sz="1400" dirty="0" err="1"/>
              <a:t>npm</a:t>
            </a:r>
            <a:r>
              <a:rPr lang="es-ES" sz="1400" dirty="0"/>
              <a:t>, </a:t>
            </a:r>
            <a:r>
              <a:rPr lang="es-ES" sz="1400" dirty="0" err="1"/>
              <a:t>gulp</a:t>
            </a:r>
            <a:r>
              <a:rPr lang="es-ES" sz="1400" dirty="0"/>
              <a:t>, Jenkins, GitHub </a:t>
            </a:r>
            <a:r>
              <a:rPr lang="es-ES" sz="1400" dirty="0" err="1"/>
              <a:t>Actions</a:t>
            </a:r>
            <a:r>
              <a:rPr lang="es-ES" sz="1400" dirty="0"/>
              <a:t>).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11DF478-0DAD-6ACE-349E-4FF40CF5E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798" y="965654"/>
            <a:ext cx="5291230" cy="5456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400" b="1" dirty="0">
                <a:solidFill>
                  <a:srgbClr val="00B050"/>
                </a:solidFill>
              </a:rPr>
              <a:t>TIPOS DE APLICACIONES:</a:t>
            </a:r>
          </a:p>
          <a:p>
            <a:r>
              <a:rPr lang="es-ES" sz="1400" b="1" dirty="0"/>
              <a:t>SPA</a:t>
            </a:r>
            <a:r>
              <a:rPr lang="es-ES" sz="1400" dirty="0"/>
              <a:t>: Single Page App, apps que carga y muestra su contenido en una sola página web (Gmail, Facebook, </a:t>
            </a:r>
            <a:r>
              <a:rPr lang="es-ES" sz="1400" dirty="0" err="1"/>
              <a:t>Github</a:t>
            </a:r>
            <a:r>
              <a:rPr lang="es-ES" sz="1400" dirty="0"/>
              <a:t>, etc.).</a:t>
            </a:r>
          </a:p>
          <a:p>
            <a:r>
              <a:rPr lang="es-ES" sz="1400" b="1" dirty="0"/>
              <a:t>PWA:</a:t>
            </a:r>
            <a:r>
              <a:rPr lang="es-ES" sz="1400" dirty="0"/>
              <a:t> </a:t>
            </a:r>
            <a:r>
              <a:rPr lang="es-ES" sz="1400" dirty="0" err="1"/>
              <a:t>Progressive</a:t>
            </a:r>
            <a:r>
              <a:rPr lang="es-ES" sz="1400" dirty="0"/>
              <a:t> Web Apps, apps que ofrecen una experiencia similar a la de una aplicación nativa, más rápidas y fluidas (Google </a:t>
            </a:r>
            <a:r>
              <a:rPr lang="es-ES" sz="1400" dirty="0" err="1"/>
              <a:t>Maps</a:t>
            </a:r>
            <a:r>
              <a:rPr lang="es-ES" sz="1400" dirty="0"/>
              <a:t>, Google Drive, Uber).</a:t>
            </a:r>
          </a:p>
          <a:p>
            <a:r>
              <a:rPr lang="es-ES" sz="1400" b="1" dirty="0"/>
              <a:t>SSR</a:t>
            </a:r>
            <a:r>
              <a:rPr lang="es-ES" sz="1400" dirty="0"/>
              <a:t>: Server-</a:t>
            </a:r>
            <a:r>
              <a:rPr lang="es-ES" sz="1400" dirty="0" err="1"/>
              <a:t>Side</a:t>
            </a:r>
            <a:r>
              <a:rPr lang="es-ES" sz="1400" dirty="0"/>
              <a:t> </a:t>
            </a:r>
            <a:r>
              <a:rPr lang="es-ES" sz="1400" dirty="0" err="1"/>
              <a:t>Rendering</a:t>
            </a:r>
            <a:r>
              <a:rPr lang="es-ES" sz="1400" dirty="0"/>
              <a:t>, apps que combina la eficiencia del servidor con la experiencia dinámica del cliente (Next.js, Angular Universal, Express.js).</a:t>
            </a:r>
            <a:endParaRPr lang="es-ES" sz="14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s-ES" sz="1400" b="1" dirty="0">
                <a:solidFill>
                  <a:srgbClr val="00B050"/>
                </a:solidFill>
              </a:rPr>
              <a:t>ARQUITECTURAS:</a:t>
            </a:r>
          </a:p>
          <a:p>
            <a:r>
              <a:rPr lang="es-ES" sz="1400" b="1" dirty="0" err="1"/>
              <a:t>JAMstack</a:t>
            </a:r>
            <a:r>
              <a:rPr lang="es-ES" sz="1400" dirty="0"/>
              <a:t>: separación de la arquitectura en 3 capas JS, APIS, </a:t>
            </a:r>
            <a:r>
              <a:rPr lang="es-ES" sz="1400" dirty="0" err="1"/>
              <a:t>Markup</a:t>
            </a:r>
            <a:r>
              <a:rPr lang="es-ES" sz="1400" dirty="0"/>
              <a:t>, mejorando la velocidad, seguridad y escalabilidad.</a:t>
            </a:r>
          </a:p>
          <a:p>
            <a:r>
              <a:rPr lang="es-ES" sz="1400" b="1" dirty="0" err="1"/>
              <a:t>ServerLess</a:t>
            </a:r>
            <a:r>
              <a:rPr lang="es-ES" sz="1400" dirty="0"/>
              <a:t>: Computo en la nube o arquitecturas sin servidor (AWS </a:t>
            </a:r>
            <a:r>
              <a:rPr lang="es-ES" sz="1400" dirty="0" err="1"/>
              <a:t>Lamda</a:t>
            </a:r>
            <a:r>
              <a:rPr lang="es-ES" sz="1400" dirty="0"/>
              <a:t>, Google Cloud </a:t>
            </a:r>
            <a:r>
              <a:rPr lang="es-ES" sz="1400" dirty="0" err="1"/>
              <a:t>Functions</a:t>
            </a:r>
            <a:r>
              <a:rPr lang="es-ES" sz="1400" dirty="0"/>
              <a:t>, Microsoft Azure </a:t>
            </a:r>
            <a:r>
              <a:rPr lang="es-ES" sz="1400" dirty="0" err="1"/>
              <a:t>Functions</a:t>
            </a:r>
            <a:r>
              <a:rPr lang="es-ES" sz="1400" dirty="0"/>
              <a:t>).</a:t>
            </a:r>
          </a:p>
          <a:p>
            <a:r>
              <a:rPr lang="es-ES" sz="1400" b="1" dirty="0"/>
              <a:t>Microservicios / </a:t>
            </a:r>
            <a:r>
              <a:rPr lang="es-ES" sz="1400" b="1" dirty="0" err="1"/>
              <a:t>microfrontend</a:t>
            </a:r>
            <a:r>
              <a:rPr lang="es-ES" sz="1400" dirty="0"/>
              <a:t>: dividen las funciones en unidades más pequeñas y especializadas.</a:t>
            </a:r>
          </a:p>
        </p:txBody>
      </p:sp>
    </p:spTree>
    <p:extLst>
      <p:ext uri="{BB962C8B-B14F-4D97-AF65-F5344CB8AC3E}">
        <p14:creationId xmlns:p14="http://schemas.microsoft.com/office/powerpoint/2010/main" val="2469326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56E2E-3ACF-98CC-50BB-4177B1B8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97628"/>
            <a:ext cx="7696200" cy="1964871"/>
          </a:xfrm>
        </p:spPr>
        <p:txBody>
          <a:bodyPr/>
          <a:lstStyle/>
          <a:p>
            <a:r>
              <a:rPr lang="es-MX" dirty="0"/>
              <a:t>¡Gracias!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827096-4DFC-CD0A-ABCB-8456E7F2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299"/>
            <a:ext cx="7696200" cy="1305791"/>
          </a:xfrm>
        </p:spPr>
        <p:txBody>
          <a:bodyPr>
            <a:normAutofit fontScale="92500" lnSpcReduction="10000"/>
          </a:bodyPr>
          <a:lstStyle/>
          <a:p>
            <a:r>
              <a:rPr lang="es-MX" b="1" u="sng" dirty="0"/>
              <a:t>CONTACTO:</a:t>
            </a:r>
          </a:p>
          <a:p>
            <a:r>
              <a:rPr lang="es-MX" dirty="0"/>
              <a:t>JANETH MONTERO</a:t>
            </a:r>
          </a:p>
          <a:p>
            <a:r>
              <a:rPr lang="es-MX" dirty="0"/>
              <a:t>CORREO - PENDIENTE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7E1525-0B7C-24D2-E39C-7203FC32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A5D2B6D0-2603-6313-1D12-AE94D00487A4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“Tu trabajo es descubrir tu mundo y después entregarte a él con todo tu corazón”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Buda</a:t>
            </a:r>
          </a:p>
        </p:txBody>
      </p:sp>
    </p:spTree>
    <p:extLst>
      <p:ext uri="{BB962C8B-B14F-4D97-AF65-F5344CB8AC3E}">
        <p14:creationId xmlns:p14="http://schemas.microsoft.com/office/powerpoint/2010/main" val="350847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A2E96-F5C4-931C-6539-A695768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74057-3666-2AA0-EF4D-C108DD4A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6891429" cy="3848100"/>
          </a:xfrm>
        </p:spPr>
        <p:txBody>
          <a:bodyPr>
            <a:normAutofit/>
          </a:bodyPr>
          <a:lstStyle/>
          <a:p>
            <a:r>
              <a:rPr lang="es-ES" dirty="0"/>
              <a:t>El frontend se refiere a la </a:t>
            </a:r>
            <a:r>
              <a:rPr lang="es-ES" b="1" dirty="0">
                <a:solidFill>
                  <a:srgbClr val="00B050"/>
                </a:solidFill>
              </a:rPr>
              <a:t>parte visible </a:t>
            </a:r>
            <a:r>
              <a:rPr lang="es-ES" dirty="0"/>
              <a:t>de un sitio web o aplicación con la que </a:t>
            </a:r>
            <a:r>
              <a:rPr lang="es-ES" b="1" dirty="0">
                <a:solidFill>
                  <a:srgbClr val="00B050"/>
                </a:solidFill>
              </a:rPr>
              <a:t>los usuarios interactúan </a:t>
            </a:r>
            <a:r>
              <a:rPr lang="es-ES" dirty="0"/>
              <a:t>directamente. </a:t>
            </a:r>
          </a:p>
          <a:p>
            <a:r>
              <a:rPr lang="es-ES" dirty="0"/>
              <a:t>Es la cara del sitio, ubicada en el </a:t>
            </a:r>
            <a:r>
              <a:rPr lang="es-ES" b="1" dirty="0">
                <a:solidFill>
                  <a:srgbClr val="00B050"/>
                </a:solidFill>
              </a:rPr>
              <a:t>lado del cliente</a:t>
            </a:r>
            <a:r>
              <a:rPr lang="es-ES" dirty="0"/>
              <a:t>.</a:t>
            </a:r>
          </a:p>
          <a:p>
            <a:r>
              <a:rPr lang="es-ES" dirty="0"/>
              <a:t>El frontend se encarga de tareas como </a:t>
            </a:r>
            <a:r>
              <a:rPr lang="es-ES" b="1" dirty="0">
                <a:solidFill>
                  <a:srgbClr val="00B050"/>
                </a:solidFill>
              </a:rPr>
              <a:t>optimización</a:t>
            </a:r>
            <a:r>
              <a:rPr lang="es-ES" dirty="0"/>
              <a:t> del sitio web, </a:t>
            </a:r>
            <a:r>
              <a:rPr lang="es-ES" b="1" dirty="0">
                <a:solidFill>
                  <a:srgbClr val="00B050"/>
                </a:solidFill>
              </a:rPr>
              <a:t>adaptar el diseño a distintos dispositivos</a:t>
            </a:r>
            <a:r>
              <a:rPr lang="es-ES" dirty="0"/>
              <a:t>, garantizar la </a:t>
            </a:r>
            <a:r>
              <a:rPr lang="es-ES" b="1" dirty="0">
                <a:solidFill>
                  <a:srgbClr val="00B050"/>
                </a:solidFill>
              </a:rPr>
              <a:t>usabilidad</a:t>
            </a:r>
            <a:r>
              <a:rPr lang="es-ES" dirty="0"/>
              <a:t> al usuario, mejorar las </a:t>
            </a:r>
            <a:r>
              <a:rPr lang="es-ES" b="1" dirty="0">
                <a:solidFill>
                  <a:srgbClr val="00B050"/>
                </a:solidFill>
              </a:rPr>
              <a:t>velocidades de carga </a:t>
            </a:r>
            <a:r>
              <a:rPr lang="es-ES" dirty="0"/>
              <a:t>y asegurar la </a:t>
            </a:r>
            <a:r>
              <a:rPr lang="es-ES" b="1" dirty="0">
                <a:solidFill>
                  <a:srgbClr val="00B050"/>
                </a:solidFill>
              </a:rPr>
              <a:t>accesibilidad</a:t>
            </a:r>
            <a:r>
              <a:rPr lang="es-ES" dirty="0"/>
              <a:t>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FEB941E-D27C-DB52-BEE4-37552D336A0B}"/>
              </a:ext>
            </a:extLst>
          </p:cNvPr>
          <p:cNvGrpSpPr/>
          <p:nvPr/>
        </p:nvGrpSpPr>
        <p:grpSpPr>
          <a:xfrm>
            <a:off x="7987891" y="2501421"/>
            <a:ext cx="3469541" cy="2561827"/>
            <a:chOff x="8783419" y="202028"/>
            <a:chExt cx="2881983" cy="1986257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E8E2EE9-D659-5704-4276-6C479ED5A351}"/>
                </a:ext>
              </a:extLst>
            </p:cNvPr>
            <p:cNvGrpSpPr/>
            <p:nvPr/>
          </p:nvGrpSpPr>
          <p:grpSpPr>
            <a:xfrm>
              <a:off x="8977320" y="1396285"/>
              <a:ext cx="2494181" cy="792000"/>
              <a:chOff x="8650867" y="1620300"/>
              <a:chExt cx="2494181" cy="792000"/>
            </a:xfrm>
          </p:grpSpPr>
          <p:pic>
            <p:nvPicPr>
              <p:cNvPr id="5" name="Picture 4" descr="Angular, logo, logos icon - Free download on Iconfinder">
                <a:extLst>
                  <a:ext uri="{FF2B5EF4-FFF2-40B4-BE49-F238E27FC236}">
                    <a16:creationId xmlns:a16="http://schemas.microsoft.com/office/drawing/2014/main" id="{51831D49-29F2-EFF0-F240-43168EB5F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2083" y="1620300"/>
                <a:ext cx="792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8">
                <a:extLst>
                  <a:ext uri="{FF2B5EF4-FFF2-40B4-BE49-F238E27FC236}">
                    <a16:creationId xmlns:a16="http://schemas.microsoft.com/office/drawing/2014/main" id="{9B22DE3B-26DB-3566-22D8-2D0D1F6AE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0867" y="1656300"/>
                <a:ext cx="828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BFAF4FF6-E78D-0CC8-F1E8-13259C0F02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7298" y="1692300"/>
                <a:ext cx="74775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D4E08707-8190-8023-37B9-294916A23C4D}"/>
                </a:ext>
              </a:extLst>
            </p:cNvPr>
            <p:cNvGrpSpPr/>
            <p:nvPr/>
          </p:nvGrpSpPr>
          <p:grpSpPr>
            <a:xfrm>
              <a:off x="8783419" y="202028"/>
              <a:ext cx="2881983" cy="1080000"/>
              <a:chOff x="8395617" y="374400"/>
              <a:chExt cx="2881983" cy="1080000"/>
            </a:xfrm>
          </p:grpSpPr>
          <p:pic>
            <p:nvPicPr>
              <p:cNvPr id="9" name="Picture 14">
                <a:extLst>
                  <a:ext uri="{FF2B5EF4-FFF2-40B4-BE49-F238E27FC236}">
                    <a16:creationId xmlns:a16="http://schemas.microsoft.com/office/drawing/2014/main" id="{E82C69B0-3BB6-A21F-0F4E-609251577C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5617" y="374400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6" descr="CSS - Wikipedia, la enciclopedia libre">
                <a:extLst>
                  <a:ext uri="{FF2B5EF4-FFF2-40B4-BE49-F238E27FC236}">
                    <a16:creationId xmlns:a16="http://schemas.microsoft.com/office/drawing/2014/main" id="{940DA4E7-C3C4-21D0-0D48-062F43DBD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533" y="374400"/>
                <a:ext cx="7655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8" descr="JavaScript Logo, symbol, meaning, history, PNG, brand">
                <a:extLst>
                  <a:ext uri="{FF2B5EF4-FFF2-40B4-BE49-F238E27FC236}">
                    <a16:creationId xmlns:a16="http://schemas.microsoft.com/office/drawing/2014/main" id="{9F1E6937-A20B-7921-01EC-2CAAF2593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00" r="27052"/>
              <a:stretch/>
            </p:blipFill>
            <p:spPr bwMode="auto">
              <a:xfrm>
                <a:off x="10397298" y="374400"/>
                <a:ext cx="880302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3177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A4462-8310-11B8-C792-84EAAEF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Backend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4DE9D-7625-37C4-6F97-C8D610E51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6434229" cy="4195572"/>
          </a:xfrm>
        </p:spPr>
        <p:txBody>
          <a:bodyPr>
            <a:normAutofit/>
          </a:bodyPr>
          <a:lstStyle/>
          <a:p>
            <a:r>
              <a:rPr lang="es-ES" dirty="0"/>
              <a:t>El backend es la parte invisible pero esencial de un sitio, encargada de </a:t>
            </a:r>
            <a:r>
              <a:rPr lang="es-ES" b="1" dirty="0">
                <a:solidFill>
                  <a:srgbClr val="00B050"/>
                </a:solidFill>
              </a:rPr>
              <a:t>manejar la lógica </a:t>
            </a:r>
            <a:r>
              <a:rPr lang="es-ES" dirty="0"/>
              <a:t>y el </a:t>
            </a:r>
            <a:r>
              <a:rPr lang="es-ES" b="1" dirty="0">
                <a:solidFill>
                  <a:srgbClr val="00B050"/>
                </a:solidFill>
              </a:rPr>
              <a:t>procesamiento de datos </a:t>
            </a:r>
            <a:r>
              <a:rPr lang="es-ES" dirty="0"/>
              <a:t>necesarios para que todo funcione de manera correcta y segura.</a:t>
            </a:r>
          </a:p>
          <a:p>
            <a:r>
              <a:rPr lang="es-ES" dirty="0"/>
              <a:t>El backend se encarga de tareas como </a:t>
            </a:r>
            <a:r>
              <a:rPr lang="es-ES" b="1" dirty="0">
                <a:solidFill>
                  <a:srgbClr val="00B050"/>
                </a:solidFill>
              </a:rPr>
              <a:t>almacenar y recuperar datos de una base de datos</a:t>
            </a:r>
            <a:r>
              <a:rPr lang="es-ES" dirty="0"/>
              <a:t>, </a:t>
            </a:r>
            <a:r>
              <a:rPr lang="es-ES" b="1" dirty="0">
                <a:solidFill>
                  <a:srgbClr val="00B050"/>
                </a:solidFill>
              </a:rPr>
              <a:t>procesar peticiones, autenticar usuarios y gestionar la seguridad</a:t>
            </a:r>
            <a:r>
              <a:rPr lang="es-ES" dirty="0"/>
              <a:t> del sitio. Es responsable de toda la “magia” que sucede detrás de la interfaz visible.</a:t>
            </a:r>
            <a:endParaRPr lang="es-MX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A73DE82-C610-3EE9-FA43-C8D760DF9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034285"/>
            <a:ext cx="4562757" cy="13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40762-3357-0448-77ED-50C4752F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fullstack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EBB7C3-6A36-E1BD-A81F-9D1E88EB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5148065" cy="3848100"/>
          </a:xfrm>
        </p:spPr>
        <p:txBody>
          <a:bodyPr>
            <a:normAutofit/>
          </a:bodyPr>
          <a:lstStyle/>
          <a:p>
            <a:r>
              <a:rPr lang="es-ES" dirty="0"/>
              <a:t>Un desarrollador </a:t>
            </a:r>
            <a:r>
              <a:rPr lang="es-ES" dirty="0" err="1"/>
              <a:t>fullstack</a:t>
            </a:r>
            <a:r>
              <a:rPr lang="es-ES" dirty="0"/>
              <a:t> es el que está involucrado en todos los procesos del desarrollo de un sitio web.</a:t>
            </a:r>
          </a:p>
          <a:p>
            <a:r>
              <a:rPr lang="es-ES" dirty="0"/>
              <a:t>Tecnologías Full </a:t>
            </a:r>
            <a:r>
              <a:rPr lang="es-ES" dirty="0" err="1"/>
              <a:t>Stack</a:t>
            </a:r>
            <a:r>
              <a:rPr lang="es-ES" dirty="0"/>
              <a:t> para desarrolladores: </a:t>
            </a:r>
          </a:p>
          <a:p>
            <a:pPr lvl="1"/>
            <a:r>
              <a:rPr lang="es-MX" sz="1600" dirty="0"/>
              <a:t>MEAN (MongoDB, </a:t>
            </a:r>
            <a:r>
              <a:rPr lang="es-MX" sz="1600" dirty="0" err="1"/>
              <a:t>ExpressJS</a:t>
            </a:r>
            <a:r>
              <a:rPr lang="es-MX" sz="1600" dirty="0"/>
              <a:t>, Angular, </a:t>
            </a:r>
            <a:r>
              <a:rPr lang="es-MX" sz="1600" dirty="0" err="1"/>
              <a:t>Node</a:t>
            </a:r>
            <a:r>
              <a:rPr lang="es-MX" sz="1600" dirty="0"/>
              <a:t>)</a:t>
            </a:r>
          </a:p>
          <a:p>
            <a:pPr lvl="1"/>
            <a:r>
              <a:rPr lang="es-MX" sz="1600" dirty="0"/>
              <a:t>MERN (MongoDB, </a:t>
            </a:r>
            <a:r>
              <a:rPr lang="es-MX" sz="1600" dirty="0" err="1"/>
              <a:t>ExpressJS</a:t>
            </a:r>
            <a:r>
              <a:rPr lang="es-MX" sz="1600" dirty="0"/>
              <a:t>, </a:t>
            </a:r>
            <a:r>
              <a:rPr lang="es-MX" sz="1600" dirty="0" err="1"/>
              <a:t>React</a:t>
            </a:r>
            <a:r>
              <a:rPr lang="es-MX" sz="1600" dirty="0"/>
              <a:t>, </a:t>
            </a:r>
            <a:r>
              <a:rPr lang="es-MX" sz="1600" dirty="0" err="1"/>
              <a:t>Node</a:t>
            </a:r>
            <a:r>
              <a:rPr lang="es-MX" sz="1600" dirty="0"/>
              <a:t>)</a:t>
            </a:r>
          </a:p>
          <a:p>
            <a:pPr lvl="1"/>
            <a:r>
              <a:rPr lang="es-MX" sz="1600" dirty="0"/>
              <a:t>LAMP (Linux, Apache, MySQL, PHP)</a:t>
            </a:r>
          </a:p>
        </p:txBody>
      </p:sp>
      <p:pic>
        <p:nvPicPr>
          <p:cNvPr id="4098" name="Picture 2" descr="What is full stack web-development and it's advantage - QA With Experts">
            <a:extLst>
              <a:ext uri="{FF2B5EF4-FFF2-40B4-BE49-F238E27FC236}">
                <a16:creationId xmlns:a16="http://schemas.microsoft.com/office/drawing/2014/main" id="{7FD1F37A-FF7C-012E-6917-2B64F6CB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4" y="2024611"/>
            <a:ext cx="5288595" cy="32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4D241-D32D-676B-3A01-00E68C2A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¿qué es más importante el frontend o el backend?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9CC9D-BC55-E267-DC80-BABB624AA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7" y="2058681"/>
            <a:ext cx="10620855" cy="2220468"/>
          </a:xfrm>
        </p:spPr>
        <p:txBody>
          <a:bodyPr/>
          <a:lstStyle/>
          <a:p>
            <a:r>
              <a:rPr lang="es-ES" dirty="0"/>
              <a:t>Ninguna es más importante que la otra, </a:t>
            </a:r>
            <a:r>
              <a:rPr lang="es-ES" b="1" dirty="0">
                <a:solidFill>
                  <a:srgbClr val="00B050"/>
                </a:solidFill>
              </a:rPr>
              <a:t>se complementan y necesitan mutuamente </a:t>
            </a:r>
            <a:r>
              <a:rPr lang="es-ES" dirty="0"/>
              <a:t>para funcionar, ya que los sitios web deben ser por una parte usables y amigables y por la otra parte ese mismo sitio debe ser funcional, confiable y seguro al realizar las operaciones. </a:t>
            </a:r>
            <a:endParaRPr lang="es-MX" dirty="0"/>
          </a:p>
          <a:p>
            <a:r>
              <a:rPr lang="es-MX" dirty="0"/>
              <a:t>Elegir entre un desarrollo </a:t>
            </a:r>
            <a:r>
              <a:rPr lang="es-MX" dirty="0" err="1"/>
              <a:t>fullstack</a:t>
            </a:r>
            <a:r>
              <a:rPr lang="es-MX" dirty="0"/>
              <a:t> o un desarrollo integrado por frontend y backend, dependerá de las necesidades específicas del cliente y el proyecto en cuestión.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E9801B-526F-06E7-9C0B-983534B0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86" y="4448473"/>
            <a:ext cx="4846740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1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B3445-157D-985B-E49B-21574BAE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resumen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DF6724-A5F5-6DA2-DF78-2C8AA5CD6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105" y="2058413"/>
            <a:ext cx="8283694" cy="3810141"/>
          </a:xfrm>
        </p:spPr>
      </p:pic>
    </p:spTree>
    <p:extLst>
      <p:ext uri="{BB962C8B-B14F-4D97-AF65-F5344CB8AC3E}">
        <p14:creationId xmlns:p14="http://schemas.microsoft.com/office/powerpoint/2010/main" val="152108684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A92BD"/>
      </a:accent1>
      <a:accent2>
        <a:srgbClr val="BF7A91"/>
      </a:accent2>
      <a:accent3>
        <a:srgbClr val="CA9692"/>
      </a:accent3>
      <a:accent4>
        <a:srgbClr val="BF9C7A"/>
      </a:accent4>
      <a:accent5>
        <a:srgbClr val="A9A57A"/>
      </a:accent5>
      <a:accent6>
        <a:srgbClr val="97AB6E"/>
      </a:accent6>
      <a:hlink>
        <a:srgbClr val="568E6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3599</Words>
  <Application>Microsoft Office PowerPoint</Application>
  <PresentationFormat>Panorámica</PresentationFormat>
  <Paragraphs>391</Paragraphs>
  <Slides>49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Arial</vt:lpstr>
      <vt:lpstr>Calibri</vt:lpstr>
      <vt:lpstr>Google Sans</vt:lpstr>
      <vt:lpstr>Grandview</vt:lpstr>
      <vt:lpstr>Grandview Display</vt:lpstr>
      <vt:lpstr>Inter</vt:lpstr>
      <vt:lpstr>Lato</vt:lpstr>
      <vt:lpstr>Söhne</vt:lpstr>
      <vt:lpstr>CitationVTI</vt:lpstr>
      <vt:lpstr>Introducción al desarrollo frontend</vt:lpstr>
      <vt:lpstr>¿Qué haremos en este curso?</vt:lpstr>
      <vt:lpstr>Áreas del desarrollo de software </vt:lpstr>
      <vt:lpstr>Presentación de PowerPoint</vt:lpstr>
      <vt:lpstr>frontend</vt:lpstr>
      <vt:lpstr>Backend</vt:lpstr>
      <vt:lpstr>fullstack</vt:lpstr>
      <vt:lpstr>¿qué es más importante el frontend o el backend?</vt:lpstr>
      <vt:lpstr>En resumen</vt:lpstr>
      <vt:lpstr>¿Qué es y como está conformado el frontend?</vt:lpstr>
      <vt:lpstr>frontend </vt:lpstr>
      <vt:lpstr>el desarrollador frontend</vt:lpstr>
      <vt:lpstr>Hard Skills del desarrollador frontend</vt:lpstr>
      <vt:lpstr>Soft skills del desarrollar frontend</vt:lpstr>
      <vt:lpstr>El frontend en el ciclo de vida del desarrollo de software</vt:lpstr>
      <vt:lpstr>Comunicación del desarrollador frontend con el equipo</vt:lpstr>
      <vt:lpstr>Comunicación con el backend</vt:lpstr>
      <vt:lpstr>Diseño y Desarrollo frontend</vt:lpstr>
      <vt:lpstr>COMPARATIVA DE DISEÑO Y DESARROLLO FRONTEND</vt:lpstr>
      <vt:lpstr>Importancia de la colaboración entre diseñadores y desarrolladores</vt:lpstr>
      <vt:lpstr>Fundamentos de DISEÑO</vt:lpstr>
      <vt:lpstr>Elementos del diseño</vt:lpstr>
      <vt:lpstr>Principios del diseño</vt:lpstr>
      <vt:lpstr>teoría del color </vt:lpstr>
      <vt:lpstr>teoría del color </vt:lpstr>
      <vt:lpstr>teoría del color </vt:lpstr>
      <vt:lpstr>teoría del color </vt:lpstr>
      <vt:lpstr>Tipografía</vt:lpstr>
      <vt:lpstr>El DISEÑO en el frontend</vt:lpstr>
      <vt:lpstr>Diseño de Interfaz de Usuario (UI)</vt:lpstr>
      <vt:lpstr>Diseño de Experiencia de Usuario (UX)</vt:lpstr>
      <vt:lpstr>Tendencias y Herramientas de Diseño</vt:lpstr>
      <vt:lpstr>Metodologías de diseño</vt:lpstr>
      <vt:lpstr>Consejos respecto al diseño</vt:lpstr>
      <vt:lpstr>Tendencias actuales</vt:lpstr>
      <vt:lpstr>¿Qué LENGUAJES Y FRAMEWORKS SE USAN MAS EN MEXICO?</vt:lpstr>
      <vt:lpstr>Presentación de PowerPoint</vt:lpstr>
      <vt:lpstr>Presentación de PowerPoint</vt:lpstr>
      <vt:lpstr>¿Cuánto GANAN LOS DESARROLLADORES WEB?</vt:lpstr>
      <vt:lpstr>SUELDOS DE FRONTENDS DEVELOPERS</vt:lpstr>
      <vt:lpstr>SUELDOS DE BACKEND DEVELOPERS</vt:lpstr>
      <vt:lpstr>SUELDOS DE FULLSTACK DEVELOPERS</vt:lpstr>
      <vt:lpstr>SUELDOS POR AREA de desarrollo</vt:lpstr>
      <vt:lpstr>Sueldos de frontend developers por frameworks</vt:lpstr>
      <vt:lpstr>Presentación de PowerPoint</vt:lpstr>
      <vt:lpstr>Presentación de PowerPoint</vt:lpstr>
      <vt:lpstr>TECNOLOGIAS CON MAYOR DEMANDA</vt:lpstr>
      <vt:lpstr>Tendencias EN LA PRACTICA del FRONTEND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FRONTEND</dc:title>
  <dc:creator>Janeth Montero</dc:creator>
  <cp:lastModifiedBy>Janeth Montero</cp:lastModifiedBy>
  <cp:revision>22</cp:revision>
  <dcterms:created xsi:type="dcterms:W3CDTF">2023-08-05T02:28:44Z</dcterms:created>
  <dcterms:modified xsi:type="dcterms:W3CDTF">2023-08-13T01:48:53Z</dcterms:modified>
</cp:coreProperties>
</file>